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3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3FE59-16EF-4BB3-8E27-693C3A94C465}" type="datetimeFigureOut">
              <a:rPr lang="en-US" smtClean="0"/>
              <a:t>17-Feb-23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AA7AE-2DF0-4BC2-9EF7-4ED7B151D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00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AA7AE-2DF0-4BC2-9EF7-4ED7B151DB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4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17-Feb-23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17-Feb-23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56031" y="265175"/>
            <a:ext cx="11683365" cy="6332220"/>
          </a:xfrm>
          <a:custGeom>
            <a:avLst/>
            <a:gdLst/>
            <a:ahLst/>
            <a:cxnLst/>
            <a:rect l="l" t="t" r="r" b="b"/>
            <a:pathLst>
              <a:path w="11683365" h="6332220">
                <a:moveTo>
                  <a:pt x="11682984" y="0"/>
                </a:moveTo>
                <a:lnTo>
                  <a:pt x="0" y="0"/>
                </a:lnTo>
                <a:lnTo>
                  <a:pt x="0" y="6332220"/>
                </a:lnTo>
                <a:lnTo>
                  <a:pt x="11682984" y="6332220"/>
                </a:lnTo>
                <a:lnTo>
                  <a:pt x="11682984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17-Feb-23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56031" y="265175"/>
            <a:ext cx="11683365" cy="6332220"/>
          </a:xfrm>
          <a:custGeom>
            <a:avLst/>
            <a:gdLst/>
            <a:ahLst/>
            <a:cxnLst/>
            <a:rect l="l" t="t" r="r" b="b"/>
            <a:pathLst>
              <a:path w="11683365" h="6332220">
                <a:moveTo>
                  <a:pt x="11682984" y="0"/>
                </a:moveTo>
                <a:lnTo>
                  <a:pt x="0" y="0"/>
                </a:lnTo>
                <a:lnTo>
                  <a:pt x="0" y="6332220"/>
                </a:lnTo>
                <a:lnTo>
                  <a:pt x="11682984" y="6332220"/>
                </a:lnTo>
                <a:lnTo>
                  <a:pt x="11682984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54508" y="262127"/>
            <a:ext cx="11683365" cy="6334125"/>
          </a:xfrm>
          <a:custGeom>
            <a:avLst/>
            <a:gdLst/>
            <a:ahLst/>
            <a:cxnLst/>
            <a:rect l="l" t="t" r="r" b="b"/>
            <a:pathLst>
              <a:path w="11683365" h="6334125">
                <a:moveTo>
                  <a:pt x="11682984" y="0"/>
                </a:moveTo>
                <a:lnTo>
                  <a:pt x="0" y="0"/>
                </a:lnTo>
                <a:lnTo>
                  <a:pt x="0" y="6333744"/>
                </a:lnTo>
                <a:lnTo>
                  <a:pt x="11682984" y="6333744"/>
                </a:lnTo>
                <a:lnTo>
                  <a:pt x="11682984" y="0"/>
                </a:lnTo>
                <a:close/>
              </a:path>
            </a:pathLst>
          </a:custGeom>
          <a:solidFill>
            <a:srgbClr val="D246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17-Feb-23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56031" y="265175"/>
            <a:ext cx="11683365" cy="6332220"/>
          </a:xfrm>
          <a:custGeom>
            <a:avLst/>
            <a:gdLst/>
            <a:ahLst/>
            <a:cxnLst/>
            <a:rect l="l" t="t" r="r" b="b"/>
            <a:pathLst>
              <a:path w="11683365" h="6332220">
                <a:moveTo>
                  <a:pt x="11682984" y="0"/>
                </a:moveTo>
                <a:lnTo>
                  <a:pt x="0" y="0"/>
                </a:lnTo>
                <a:lnTo>
                  <a:pt x="0" y="6332220"/>
                </a:lnTo>
                <a:lnTo>
                  <a:pt x="11682984" y="6332220"/>
                </a:lnTo>
                <a:lnTo>
                  <a:pt x="11682984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56031" y="265175"/>
            <a:ext cx="11683365" cy="6332220"/>
          </a:xfrm>
          <a:custGeom>
            <a:avLst/>
            <a:gdLst/>
            <a:ahLst/>
            <a:cxnLst/>
            <a:rect l="l" t="t" r="r" b="b"/>
            <a:pathLst>
              <a:path w="11683365" h="6332220">
                <a:moveTo>
                  <a:pt x="11682984" y="0"/>
                </a:moveTo>
                <a:lnTo>
                  <a:pt x="0" y="0"/>
                </a:lnTo>
                <a:lnTo>
                  <a:pt x="0" y="6332220"/>
                </a:lnTo>
                <a:lnTo>
                  <a:pt x="11682984" y="6332220"/>
                </a:lnTo>
                <a:lnTo>
                  <a:pt x="11682984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05790" y="1197101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17-Feb-23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56031" y="265175"/>
            <a:ext cx="11683365" cy="6332220"/>
          </a:xfrm>
          <a:custGeom>
            <a:avLst/>
            <a:gdLst/>
            <a:ahLst/>
            <a:cxnLst/>
            <a:rect l="l" t="t" r="r" b="b"/>
            <a:pathLst>
              <a:path w="11683365" h="6332220">
                <a:moveTo>
                  <a:pt x="11682984" y="0"/>
                </a:moveTo>
                <a:lnTo>
                  <a:pt x="0" y="0"/>
                </a:lnTo>
                <a:lnTo>
                  <a:pt x="0" y="6332220"/>
                </a:lnTo>
                <a:lnTo>
                  <a:pt x="11682984" y="6332220"/>
                </a:lnTo>
                <a:lnTo>
                  <a:pt x="11682984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20595" y="1887092"/>
            <a:ext cx="7750809" cy="141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7060" y="1520444"/>
            <a:ext cx="10977879" cy="1671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17-Feb-23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62.png"/><Relationship Id="rId9" Type="http://schemas.openxmlformats.org/officeDocument/2006/relationships/image" Target="../media/image9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png"/><Relationship Id="rId7" Type="http://schemas.openxmlformats.org/officeDocument/2006/relationships/image" Target="../media/image99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0.jpg"/><Relationship Id="rId4" Type="http://schemas.openxmlformats.org/officeDocument/2006/relationships/image" Target="../media/image62.png"/><Relationship Id="rId9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104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5.png"/><Relationship Id="rId4" Type="http://schemas.openxmlformats.org/officeDocument/2006/relationships/image" Target="../media/image62.png"/><Relationship Id="rId9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png"/><Relationship Id="rId7" Type="http://schemas.openxmlformats.org/officeDocument/2006/relationships/image" Target="../media/image108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09.jpg"/><Relationship Id="rId4" Type="http://schemas.openxmlformats.org/officeDocument/2006/relationships/image" Target="../media/image62.png"/><Relationship Id="rId9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13.png"/><Relationship Id="rId7" Type="http://schemas.openxmlformats.org/officeDocument/2006/relationships/image" Target="../media/image116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7.jpg"/><Relationship Id="rId4" Type="http://schemas.openxmlformats.org/officeDocument/2006/relationships/image" Target="../media/image62.png"/><Relationship Id="rId9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18.png"/><Relationship Id="rId7" Type="http://schemas.openxmlformats.org/officeDocument/2006/relationships/image" Target="../media/image119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20.jpg"/><Relationship Id="rId4" Type="http://schemas.openxmlformats.org/officeDocument/2006/relationships/image" Target="../media/image62.png"/><Relationship Id="rId9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g"/><Relationship Id="rId11" Type="http://schemas.openxmlformats.org/officeDocument/2006/relationships/image" Target="../media/image135.jp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jpg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g"/><Relationship Id="rId11" Type="http://schemas.openxmlformats.org/officeDocument/2006/relationships/image" Target="../media/image145.png"/><Relationship Id="rId5" Type="http://schemas.openxmlformats.org/officeDocument/2006/relationships/image" Target="../media/image129.png"/><Relationship Id="rId10" Type="http://schemas.openxmlformats.org/officeDocument/2006/relationships/image" Target="../media/image144.jpg"/><Relationship Id="rId4" Type="http://schemas.openxmlformats.org/officeDocument/2006/relationships/image" Target="../media/image140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26" Type="http://schemas.openxmlformats.org/officeDocument/2006/relationships/image" Target="../media/image200.png"/><Relationship Id="rId3" Type="http://schemas.openxmlformats.org/officeDocument/2006/relationships/image" Target="../media/image177.png"/><Relationship Id="rId21" Type="http://schemas.openxmlformats.org/officeDocument/2006/relationships/image" Target="../media/image195.png"/><Relationship Id="rId34" Type="http://schemas.openxmlformats.org/officeDocument/2006/relationships/image" Target="../media/image208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17" Type="http://schemas.openxmlformats.org/officeDocument/2006/relationships/image" Target="../media/image191.jpg"/><Relationship Id="rId25" Type="http://schemas.openxmlformats.org/officeDocument/2006/relationships/image" Target="../media/image199.png"/><Relationship Id="rId33" Type="http://schemas.openxmlformats.org/officeDocument/2006/relationships/image" Target="../media/image207.png"/><Relationship Id="rId2" Type="http://schemas.openxmlformats.org/officeDocument/2006/relationships/image" Target="../media/image176.png"/><Relationship Id="rId16" Type="http://schemas.openxmlformats.org/officeDocument/2006/relationships/image" Target="../media/image190.png"/><Relationship Id="rId20" Type="http://schemas.openxmlformats.org/officeDocument/2006/relationships/image" Target="../media/image194.png"/><Relationship Id="rId29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24" Type="http://schemas.openxmlformats.org/officeDocument/2006/relationships/image" Target="../media/image198.jpg"/><Relationship Id="rId32" Type="http://schemas.openxmlformats.org/officeDocument/2006/relationships/image" Target="../media/image206.png"/><Relationship Id="rId37" Type="http://schemas.openxmlformats.org/officeDocument/2006/relationships/image" Target="../media/image211.png"/><Relationship Id="rId5" Type="http://schemas.openxmlformats.org/officeDocument/2006/relationships/image" Target="../media/image179.png"/><Relationship Id="rId15" Type="http://schemas.openxmlformats.org/officeDocument/2006/relationships/image" Target="../media/image189.jpg"/><Relationship Id="rId23" Type="http://schemas.openxmlformats.org/officeDocument/2006/relationships/image" Target="../media/image197.png"/><Relationship Id="rId28" Type="http://schemas.openxmlformats.org/officeDocument/2006/relationships/image" Target="../media/image202.png"/><Relationship Id="rId36" Type="http://schemas.openxmlformats.org/officeDocument/2006/relationships/image" Target="../media/image210.png"/><Relationship Id="rId10" Type="http://schemas.openxmlformats.org/officeDocument/2006/relationships/image" Target="../media/image184.jpg"/><Relationship Id="rId19" Type="http://schemas.openxmlformats.org/officeDocument/2006/relationships/image" Target="../media/image193.png"/><Relationship Id="rId31" Type="http://schemas.openxmlformats.org/officeDocument/2006/relationships/image" Target="../media/image205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Relationship Id="rId22" Type="http://schemas.openxmlformats.org/officeDocument/2006/relationships/image" Target="../media/image196.jpg"/><Relationship Id="rId27" Type="http://schemas.openxmlformats.org/officeDocument/2006/relationships/image" Target="../media/image201.png"/><Relationship Id="rId30" Type="http://schemas.openxmlformats.org/officeDocument/2006/relationships/image" Target="../media/image204.png"/><Relationship Id="rId35" Type="http://schemas.openxmlformats.org/officeDocument/2006/relationships/image" Target="../media/image20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jpg"/><Relationship Id="rId4" Type="http://schemas.openxmlformats.org/officeDocument/2006/relationships/image" Target="../media/image2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jp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jp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jpg"/><Relationship Id="rId4" Type="http://schemas.openxmlformats.org/officeDocument/2006/relationships/image" Target="../media/image2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8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51.png"/><Relationship Id="rId7" Type="http://schemas.openxmlformats.org/officeDocument/2006/relationships/image" Target="../media/image286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5.png"/><Relationship Id="rId11" Type="http://schemas.openxmlformats.org/officeDocument/2006/relationships/image" Target="../media/image290.png"/><Relationship Id="rId5" Type="http://schemas.openxmlformats.org/officeDocument/2006/relationships/image" Target="../media/image284.png"/><Relationship Id="rId10" Type="http://schemas.openxmlformats.org/officeDocument/2006/relationships/image" Target="../media/image289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508" y="262127"/>
            <a:ext cx="11683365" cy="6334125"/>
          </a:xfrm>
          <a:custGeom>
            <a:avLst/>
            <a:gdLst/>
            <a:ahLst/>
            <a:cxnLst/>
            <a:rect l="l" t="t" r="r" b="b"/>
            <a:pathLst>
              <a:path w="11683365" h="6334125">
                <a:moveTo>
                  <a:pt x="11682984" y="0"/>
                </a:moveTo>
                <a:lnTo>
                  <a:pt x="0" y="0"/>
                </a:lnTo>
                <a:lnTo>
                  <a:pt x="0" y="6333744"/>
                </a:lnTo>
                <a:lnTo>
                  <a:pt x="11682984" y="6333744"/>
                </a:lnTo>
                <a:lnTo>
                  <a:pt x="11682984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199" y="4496178"/>
            <a:ext cx="11716512" cy="20269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51763" y="250317"/>
            <a:ext cx="9178037" cy="894476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  <a:tabLst>
                <a:tab pos="4851400" algn="l"/>
              </a:tabLst>
            </a:pPr>
            <a:r>
              <a:rPr lang="en-US" spc="-5" dirty="0">
                <a:latin typeface="Palatino Linotype" panose="02040502050505030304" pitchFamily="18" charset="0"/>
                <a:cs typeface="Segoe UI Light"/>
              </a:rPr>
              <a:t>Banking Loan</a:t>
            </a:r>
            <a:r>
              <a:rPr dirty="0">
                <a:latin typeface="Palatino Linotype" panose="02040502050505030304" pitchFamily="18" charset="0"/>
                <a:cs typeface="Segoe UI Light"/>
              </a:rPr>
              <a:t> </a:t>
            </a:r>
            <a:r>
              <a:rPr spc="-5" dirty="0">
                <a:latin typeface="Palatino Linotype" panose="02040502050505030304" pitchFamily="18" charset="0"/>
                <a:cs typeface="Segoe UI Light"/>
              </a:rPr>
              <a:t>CAS</a:t>
            </a:r>
            <a:r>
              <a:rPr dirty="0">
                <a:latin typeface="Palatino Linotype" panose="02040502050505030304" pitchFamily="18" charset="0"/>
                <a:cs typeface="Segoe UI Light"/>
              </a:rPr>
              <a:t>E</a:t>
            </a:r>
            <a:r>
              <a:rPr lang="en-US" dirty="0">
                <a:latin typeface="Palatino Linotype" panose="02040502050505030304" pitchFamily="18" charset="0"/>
                <a:cs typeface="Segoe UI Light"/>
              </a:rPr>
              <a:t> </a:t>
            </a:r>
            <a:r>
              <a:rPr spc="-5" dirty="0">
                <a:latin typeface="Palatino Linotype" panose="02040502050505030304" pitchFamily="18" charset="0"/>
                <a:cs typeface="Segoe UI Light"/>
              </a:rPr>
              <a:t>ST</a:t>
            </a:r>
            <a:r>
              <a:rPr lang="en-US" spc="-5" dirty="0">
                <a:latin typeface="Palatino Linotype" panose="02040502050505030304" pitchFamily="18" charset="0"/>
                <a:cs typeface="Segoe UI Light"/>
              </a:rPr>
              <a:t>UDY</a:t>
            </a:r>
            <a:endParaRPr spc="-5" dirty="0">
              <a:latin typeface="Palatino Linotype" panose="02040502050505030304" pitchFamily="18" charset="0"/>
              <a:cs typeface="Segoe UI Ligh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5156" y="4370819"/>
            <a:ext cx="2689098" cy="86793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967853" y="4491354"/>
            <a:ext cx="3539490" cy="13869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Segoe UI Light"/>
                <a:cs typeface="Segoe UI Light"/>
              </a:rPr>
              <a:t>Presented</a:t>
            </a:r>
            <a:r>
              <a:rPr sz="2800" spc="-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800" dirty="0">
                <a:solidFill>
                  <a:srgbClr val="FFFFFF"/>
                </a:solidFill>
                <a:latin typeface="Segoe UI Light"/>
                <a:cs typeface="Segoe UI Light"/>
              </a:rPr>
              <a:t>By</a:t>
            </a:r>
            <a:endParaRPr lang="en-US" sz="2800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dirty="0">
                <a:solidFill>
                  <a:srgbClr val="FFFFFF"/>
                </a:solidFill>
                <a:latin typeface="Rockwell" panose="02060603020205020403" pitchFamily="18" charset="0"/>
                <a:cs typeface="Segoe UI Light"/>
              </a:rPr>
              <a:t>Akash Singh</a:t>
            </a:r>
            <a:endParaRPr sz="2800" dirty="0">
              <a:latin typeface="Rockwell" panose="02060603020205020403" pitchFamily="18" charset="0"/>
              <a:cs typeface="Segoe UI Light"/>
            </a:endParaRPr>
          </a:p>
          <a:p>
            <a:pPr marL="126364">
              <a:lnSpc>
                <a:spcPct val="100000"/>
              </a:lnSpc>
              <a:spcBef>
                <a:spcPts val="1530"/>
              </a:spcBef>
              <a:tabLst>
                <a:tab pos="1920239" algn="l"/>
              </a:tabLst>
            </a:pPr>
            <a:endParaRPr sz="2000" dirty="0">
              <a:latin typeface="Segoe UI Light"/>
              <a:cs typeface="Segoe UI 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6026" y="3621717"/>
            <a:ext cx="136345" cy="96958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3167373" y="4663831"/>
            <a:ext cx="1134110" cy="565785"/>
          </a:xfrm>
          <a:custGeom>
            <a:avLst/>
            <a:gdLst/>
            <a:ahLst/>
            <a:cxnLst/>
            <a:rect l="l" t="t" r="r" b="b"/>
            <a:pathLst>
              <a:path w="1134110" h="565785">
                <a:moveTo>
                  <a:pt x="1133557" y="0"/>
                </a:moveTo>
                <a:lnTo>
                  <a:pt x="1007748" y="0"/>
                </a:lnTo>
                <a:lnTo>
                  <a:pt x="932800" y="7423"/>
                </a:lnTo>
                <a:lnTo>
                  <a:pt x="863615" y="29194"/>
                </a:lnTo>
                <a:lnTo>
                  <a:pt x="0" y="325697"/>
                </a:lnTo>
                <a:lnTo>
                  <a:pt x="337535" y="565714"/>
                </a:lnTo>
                <a:lnTo>
                  <a:pt x="1133557" y="0"/>
                </a:lnTo>
                <a:close/>
              </a:path>
            </a:pathLst>
          </a:custGeom>
          <a:solidFill>
            <a:srgbClr val="FFFFFF">
              <a:alpha val="5764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3496815" y="1313712"/>
            <a:ext cx="5033010" cy="3447415"/>
            <a:chOff x="3544159" y="982980"/>
            <a:chExt cx="5033010" cy="3447415"/>
          </a:xfrm>
        </p:grpSpPr>
        <p:sp>
          <p:nvSpPr>
            <p:cNvPr id="15" name="object 15"/>
            <p:cNvSpPr/>
            <p:nvPr/>
          </p:nvSpPr>
          <p:spPr>
            <a:xfrm>
              <a:off x="3544150" y="3250158"/>
              <a:ext cx="2440305" cy="1180465"/>
            </a:xfrm>
            <a:custGeom>
              <a:avLst/>
              <a:gdLst/>
              <a:ahLst/>
              <a:cxnLst/>
              <a:rect l="l" t="t" r="r" b="b"/>
              <a:pathLst>
                <a:path w="2440304" h="1180464">
                  <a:moveTo>
                    <a:pt x="1120190" y="625017"/>
                  </a:moveTo>
                  <a:lnTo>
                    <a:pt x="1108354" y="589584"/>
                  </a:lnTo>
                  <a:lnTo>
                    <a:pt x="1079474" y="560095"/>
                  </a:lnTo>
                  <a:lnTo>
                    <a:pt x="1044549" y="543191"/>
                  </a:lnTo>
                  <a:lnTo>
                    <a:pt x="1003858" y="534898"/>
                  </a:lnTo>
                  <a:lnTo>
                    <a:pt x="959777" y="535025"/>
                  </a:lnTo>
                  <a:lnTo>
                    <a:pt x="914654" y="543331"/>
                  </a:lnTo>
                  <a:lnTo>
                    <a:pt x="870864" y="559612"/>
                  </a:lnTo>
                  <a:lnTo>
                    <a:pt x="830770" y="583666"/>
                  </a:lnTo>
                  <a:lnTo>
                    <a:pt x="793661" y="619467"/>
                  </a:lnTo>
                  <a:lnTo>
                    <a:pt x="772502" y="658063"/>
                  </a:lnTo>
                  <a:lnTo>
                    <a:pt x="767664" y="696544"/>
                  </a:lnTo>
                  <a:lnTo>
                    <a:pt x="779500" y="731989"/>
                  </a:lnTo>
                  <a:lnTo>
                    <a:pt x="808380" y="761492"/>
                  </a:lnTo>
                  <a:lnTo>
                    <a:pt x="843318" y="778433"/>
                  </a:lnTo>
                  <a:lnTo>
                    <a:pt x="883996" y="786726"/>
                  </a:lnTo>
                  <a:lnTo>
                    <a:pt x="928077" y="786612"/>
                  </a:lnTo>
                  <a:lnTo>
                    <a:pt x="973188" y="778281"/>
                  </a:lnTo>
                  <a:lnTo>
                    <a:pt x="1016977" y="761974"/>
                  </a:lnTo>
                  <a:lnTo>
                    <a:pt x="1057084" y="737908"/>
                  </a:lnTo>
                  <a:lnTo>
                    <a:pt x="1094206" y="702106"/>
                  </a:lnTo>
                  <a:lnTo>
                    <a:pt x="1115364" y="663498"/>
                  </a:lnTo>
                  <a:lnTo>
                    <a:pt x="1120190" y="625017"/>
                  </a:lnTo>
                  <a:close/>
                </a:path>
                <a:path w="2440304" h="1180464">
                  <a:moveTo>
                    <a:pt x="1416786" y="560336"/>
                  </a:moveTo>
                  <a:lnTo>
                    <a:pt x="872540" y="189852"/>
                  </a:lnTo>
                  <a:lnTo>
                    <a:pt x="593636" y="0"/>
                  </a:lnTo>
                  <a:lnTo>
                    <a:pt x="0" y="440905"/>
                  </a:lnTo>
                  <a:lnTo>
                    <a:pt x="1085621" y="1179969"/>
                  </a:lnTo>
                  <a:lnTo>
                    <a:pt x="1191260" y="1104900"/>
                  </a:lnTo>
                  <a:lnTo>
                    <a:pt x="268490" y="476707"/>
                  </a:lnTo>
                  <a:lnTo>
                    <a:pt x="268922" y="394677"/>
                  </a:lnTo>
                  <a:lnTo>
                    <a:pt x="540423" y="193027"/>
                  </a:lnTo>
                  <a:lnTo>
                    <a:pt x="656691" y="189852"/>
                  </a:lnTo>
                  <a:lnTo>
                    <a:pt x="1283385" y="616483"/>
                  </a:lnTo>
                  <a:lnTo>
                    <a:pt x="1416786" y="560336"/>
                  </a:lnTo>
                  <a:close/>
                </a:path>
                <a:path w="2440304" h="1180464">
                  <a:moveTo>
                    <a:pt x="2440114" y="217373"/>
                  </a:moveTo>
                  <a:lnTo>
                    <a:pt x="2427008" y="218643"/>
                  </a:lnTo>
                  <a:lnTo>
                    <a:pt x="2377325" y="221564"/>
                  </a:lnTo>
                  <a:lnTo>
                    <a:pt x="2327364" y="222681"/>
                  </a:lnTo>
                  <a:lnTo>
                    <a:pt x="2277160" y="222046"/>
                  </a:lnTo>
                  <a:lnTo>
                    <a:pt x="2226741" y="219710"/>
                  </a:lnTo>
                  <a:lnTo>
                    <a:pt x="2176170" y="215747"/>
                  </a:lnTo>
                  <a:lnTo>
                    <a:pt x="2125459" y="210185"/>
                  </a:lnTo>
                  <a:lnTo>
                    <a:pt x="2074646" y="203098"/>
                  </a:lnTo>
                  <a:lnTo>
                    <a:pt x="2023770" y="194538"/>
                  </a:lnTo>
                  <a:lnTo>
                    <a:pt x="1609293" y="96024"/>
                  </a:lnTo>
                  <a:lnTo>
                    <a:pt x="1580934" y="91973"/>
                  </a:lnTo>
                  <a:lnTo>
                    <a:pt x="1552206" y="91071"/>
                  </a:lnTo>
                  <a:lnTo>
                    <a:pt x="1523619" y="93306"/>
                  </a:lnTo>
                  <a:lnTo>
                    <a:pt x="1495704" y="98679"/>
                  </a:lnTo>
                  <a:lnTo>
                    <a:pt x="1066469" y="207213"/>
                  </a:lnTo>
                  <a:lnTo>
                    <a:pt x="1483321" y="491883"/>
                  </a:lnTo>
                  <a:lnTo>
                    <a:pt x="1621078" y="480377"/>
                  </a:lnTo>
                  <a:lnTo>
                    <a:pt x="1626857" y="480529"/>
                  </a:lnTo>
                  <a:lnTo>
                    <a:pt x="1668259" y="498081"/>
                  </a:lnTo>
                  <a:lnTo>
                    <a:pt x="1676844" y="527926"/>
                  </a:lnTo>
                  <a:lnTo>
                    <a:pt x="1223975" y="718604"/>
                  </a:lnTo>
                  <a:lnTo>
                    <a:pt x="1185468" y="743191"/>
                  </a:lnTo>
                  <a:lnTo>
                    <a:pt x="1163980" y="775347"/>
                  </a:lnTo>
                  <a:lnTo>
                    <a:pt x="1161021" y="810895"/>
                  </a:lnTo>
                  <a:lnTo>
                    <a:pt x="1178077" y="845731"/>
                  </a:lnTo>
                  <a:lnTo>
                    <a:pt x="1212799" y="873137"/>
                  </a:lnTo>
                  <a:lnTo>
                    <a:pt x="1258036" y="888428"/>
                  </a:lnTo>
                  <a:lnTo>
                    <a:pt x="1308036" y="890524"/>
                  </a:lnTo>
                  <a:lnTo>
                    <a:pt x="1357045" y="878395"/>
                  </a:lnTo>
                  <a:lnTo>
                    <a:pt x="1731886" y="720686"/>
                  </a:lnTo>
                  <a:lnTo>
                    <a:pt x="1734820" y="718604"/>
                  </a:lnTo>
                  <a:lnTo>
                    <a:pt x="2070023" y="480377"/>
                  </a:lnTo>
                  <a:lnTo>
                    <a:pt x="2432634" y="222681"/>
                  </a:lnTo>
                  <a:lnTo>
                    <a:pt x="2440114" y="217373"/>
                  </a:lnTo>
                  <a:close/>
                </a:path>
              </a:pathLst>
            </a:custGeom>
            <a:solidFill>
              <a:srgbClr val="FFFFFF">
                <a:alpha val="5764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2499" y="982980"/>
              <a:ext cx="3814572" cy="334822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248338" y="1570342"/>
              <a:ext cx="2865120" cy="2019300"/>
            </a:xfrm>
            <a:custGeom>
              <a:avLst/>
              <a:gdLst/>
              <a:ahLst/>
              <a:cxnLst/>
              <a:rect l="l" t="t" r="r" b="b"/>
              <a:pathLst>
                <a:path w="2865120" h="2019300">
                  <a:moveTo>
                    <a:pt x="1766404" y="813371"/>
                  </a:moveTo>
                  <a:lnTo>
                    <a:pt x="1748917" y="701116"/>
                  </a:lnTo>
                  <a:lnTo>
                    <a:pt x="1745538" y="701636"/>
                  </a:lnTo>
                  <a:lnTo>
                    <a:pt x="1553210" y="731596"/>
                  </a:lnTo>
                  <a:lnTo>
                    <a:pt x="1530007" y="743470"/>
                  </a:lnTo>
                  <a:lnTo>
                    <a:pt x="1512849" y="760882"/>
                  </a:lnTo>
                  <a:lnTo>
                    <a:pt x="1402549" y="895921"/>
                  </a:lnTo>
                  <a:lnTo>
                    <a:pt x="1246060" y="601218"/>
                  </a:lnTo>
                  <a:lnTo>
                    <a:pt x="1231798" y="585914"/>
                  </a:lnTo>
                  <a:lnTo>
                    <a:pt x="1211948" y="576351"/>
                  </a:lnTo>
                  <a:lnTo>
                    <a:pt x="1189278" y="573671"/>
                  </a:lnTo>
                  <a:lnTo>
                    <a:pt x="1166583" y="579094"/>
                  </a:lnTo>
                  <a:lnTo>
                    <a:pt x="1144282" y="594067"/>
                  </a:lnTo>
                  <a:lnTo>
                    <a:pt x="1135964" y="604075"/>
                  </a:lnTo>
                  <a:lnTo>
                    <a:pt x="1130896" y="616280"/>
                  </a:lnTo>
                  <a:lnTo>
                    <a:pt x="997953" y="1094054"/>
                  </a:lnTo>
                  <a:lnTo>
                    <a:pt x="763447" y="498157"/>
                  </a:lnTo>
                  <a:lnTo>
                    <a:pt x="751395" y="480809"/>
                  </a:lnTo>
                  <a:lnTo>
                    <a:pt x="733526" y="469760"/>
                  </a:lnTo>
                  <a:lnTo>
                    <a:pt x="712216" y="465721"/>
                  </a:lnTo>
                  <a:lnTo>
                    <a:pt x="689838" y="469379"/>
                  </a:lnTo>
                  <a:lnTo>
                    <a:pt x="654786" y="497078"/>
                  </a:lnTo>
                  <a:lnTo>
                    <a:pt x="557834" y="886637"/>
                  </a:lnTo>
                  <a:lnTo>
                    <a:pt x="294652" y="927633"/>
                  </a:lnTo>
                  <a:lnTo>
                    <a:pt x="312140" y="1039888"/>
                  </a:lnTo>
                  <a:lnTo>
                    <a:pt x="619188" y="992073"/>
                  </a:lnTo>
                  <a:lnTo>
                    <a:pt x="637870" y="984440"/>
                  </a:lnTo>
                  <a:lnTo>
                    <a:pt x="653326" y="972731"/>
                  </a:lnTo>
                  <a:lnTo>
                    <a:pt x="664413" y="957935"/>
                  </a:lnTo>
                  <a:lnTo>
                    <a:pt x="669988" y="941031"/>
                  </a:lnTo>
                  <a:lnTo>
                    <a:pt x="721118" y="714603"/>
                  </a:lnTo>
                  <a:lnTo>
                    <a:pt x="950074" y="1296974"/>
                  </a:lnTo>
                  <a:lnTo>
                    <a:pt x="958570" y="1311643"/>
                  </a:lnTo>
                  <a:lnTo>
                    <a:pt x="972578" y="1322222"/>
                  </a:lnTo>
                  <a:lnTo>
                    <a:pt x="990371" y="1327899"/>
                  </a:lnTo>
                  <a:lnTo>
                    <a:pt x="1016927" y="1326807"/>
                  </a:lnTo>
                  <a:lnTo>
                    <a:pt x="1061618" y="1301661"/>
                  </a:lnTo>
                  <a:lnTo>
                    <a:pt x="1211986" y="781875"/>
                  </a:lnTo>
                  <a:lnTo>
                    <a:pt x="1339062" y="1020800"/>
                  </a:lnTo>
                  <a:lnTo>
                    <a:pt x="1352842" y="1036167"/>
                  </a:lnTo>
                  <a:lnTo>
                    <a:pt x="1371904" y="1045857"/>
                  </a:lnTo>
                  <a:lnTo>
                    <a:pt x="1394409" y="1048550"/>
                  </a:lnTo>
                  <a:lnTo>
                    <a:pt x="1418539" y="1042911"/>
                  </a:lnTo>
                  <a:lnTo>
                    <a:pt x="1443342" y="1024674"/>
                  </a:lnTo>
                  <a:lnTo>
                    <a:pt x="1601063" y="839127"/>
                  </a:lnTo>
                  <a:lnTo>
                    <a:pt x="1766404" y="813371"/>
                  </a:lnTo>
                  <a:close/>
                </a:path>
                <a:path w="2865120" h="2019300">
                  <a:moveTo>
                    <a:pt x="2864967" y="1812582"/>
                  </a:moveTo>
                  <a:lnTo>
                    <a:pt x="2857157" y="1762391"/>
                  </a:lnTo>
                  <a:lnTo>
                    <a:pt x="2840126" y="1726476"/>
                  </a:lnTo>
                  <a:lnTo>
                    <a:pt x="2811957" y="1692300"/>
                  </a:lnTo>
                  <a:lnTo>
                    <a:pt x="2772626" y="1659877"/>
                  </a:lnTo>
                  <a:lnTo>
                    <a:pt x="2299500" y="1373682"/>
                  </a:lnTo>
                  <a:lnTo>
                    <a:pt x="2260231" y="1354086"/>
                  </a:lnTo>
                  <a:lnTo>
                    <a:pt x="2218055" y="1347800"/>
                  </a:lnTo>
                  <a:lnTo>
                    <a:pt x="2172639" y="1342021"/>
                  </a:lnTo>
                  <a:lnTo>
                    <a:pt x="2125611" y="1336497"/>
                  </a:lnTo>
                  <a:lnTo>
                    <a:pt x="2082482" y="1356067"/>
                  </a:lnTo>
                  <a:lnTo>
                    <a:pt x="1911108" y="1254239"/>
                  </a:lnTo>
                  <a:lnTo>
                    <a:pt x="1937702" y="1211529"/>
                  </a:lnTo>
                  <a:lnTo>
                    <a:pt x="1961730" y="1169225"/>
                  </a:lnTo>
                  <a:lnTo>
                    <a:pt x="1983143" y="1127340"/>
                  </a:lnTo>
                  <a:lnTo>
                    <a:pt x="1999919" y="1073315"/>
                  </a:lnTo>
                  <a:lnTo>
                    <a:pt x="2015934" y="1032256"/>
                  </a:lnTo>
                  <a:lnTo>
                    <a:pt x="2029180" y="991628"/>
                  </a:lnTo>
                  <a:lnTo>
                    <a:pt x="2037664" y="938898"/>
                  </a:lnTo>
                  <a:lnTo>
                    <a:pt x="2045233" y="899160"/>
                  </a:lnTo>
                  <a:lnTo>
                    <a:pt x="2047951" y="847318"/>
                  </a:lnTo>
                  <a:lnTo>
                    <a:pt x="2047722" y="795947"/>
                  </a:lnTo>
                  <a:lnTo>
                    <a:pt x="2046439" y="757593"/>
                  </a:lnTo>
                  <a:lnTo>
                    <a:pt x="2040166" y="707148"/>
                  </a:lnTo>
                  <a:lnTo>
                    <a:pt x="2033282" y="669671"/>
                  </a:lnTo>
                  <a:lnTo>
                    <a:pt x="2021827" y="620039"/>
                  </a:lnTo>
                  <a:lnTo>
                    <a:pt x="2009762" y="583361"/>
                  </a:lnTo>
                  <a:lnTo>
                    <a:pt x="1993252" y="534517"/>
                  </a:lnTo>
                  <a:lnTo>
                    <a:pt x="1976259" y="498602"/>
                  </a:lnTo>
                  <a:lnTo>
                    <a:pt x="1956904" y="463054"/>
                  </a:lnTo>
                  <a:lnTo>
                    <a:pt x="1935251" y="427875"/>
                  </a:lnTo>
                  <a:lnTo>
                    <a:pt x="1911375" y="393026"/>
                  </a:lnTo>
                  <a:lnTo>
                    <a:pt x="1885315" y="358533"/>
                  </a:lnTo>
                  <a:lnTo>
                    <a:pt x="1857159" y="324358"/>
                  </a:lnTo>
                  <a:lnTo>
                    <a:pt x="1845056" y="310794"/>
                  </a:lnTo>
                  <a:lnTo>
                    <a:pt x="1845056" y="827519"/>
                  </a:lnTo>
                  <a:lnTo>
                    <a:pt x="1843138" y="866368"/>
                  </a:lnTo>
                  <a:lnTo>
                    <a:pt x="1838274" y="905687"/>
                  </a:lnTo>
                  <a:lnTo>
                    <a:pt x="1830578" y="945451"/>
                  </a:lnTo>
                  <a:lnTo>
                    <a:pt x="1820113" y="985634"/>
                  </a:lnTo>
                  <a:lnTo>
                    <a:pt x="1807006" y="1026236"/>
                  </a:lnTo>
                  <a:lnTo>
                    <a:pt x="1791335" y="1067244"/>
                  </a:lnTo>
                  <a:lnTo>
                    <a:pt x="1773199" y="1108621"/>
                  </a:lnTo>
                  <a:lnTo>
                    <a:pt x="1750758" y="1137831"/>
                  </a:lnTo>
                  <a:lnTo>
                    <a:pt x="1728000" y="1179931"/>
                  </a:lnTo>
                  <a:lnTo>
                    <a:pt x="1701114" y="1209827"/>
                  </a:lnTo>
                  <a:lnTo>
                    <a:pt x="1674114" y="1252588"/>
                  </a:lnTo>
                  <a:lnTo>
                    <a:pt x="1643176" y="1283119"/>
                  </a:lnTo>
                  <a:lnTo>
                    <a:pt x="1610360" y="1313929"/>
                  </a:lnTo>
                  <a:lnTo>
                    <a:pt x="1575765" y="1345031"/>
                  </a:lnTo>
                  <a:lnTo>
                    <a:pt x="1539481" y="1376387"/>
                  </a:lnTo>
                  <a:lnTo>
                    <a:pt x="1499654" y="1395437"/>
                  </a:lnTo>
                  <a:lnTo>
                    <a:pt x="1460284" y="1427276"/>
                  </a:lnTo>
                  <a:lnTo>
                    <a:pt x="1373555" y="1466494"/>
                  </a:lnTo>
                  <a:lnTo>
                    <a:pt x="1282014" y="1506461"/>
                  </a:lnTo>
                  <a:lnTo>
                    <a:pt x="1182522" y="1521955"/>
                  </a:lnTo>
                  <a:lnTo>
                    <a:pt x="1133462" y="1542453"/>
                  </a:lnTo>
                  <a:lnTo>
                    <a:pt x="1080135" y="1537906"/>
                  </a:lnTo>
                  <a:lnTo>
                    <a:pt x="980084" y="1553489"/>
                  </a:lnTo>
                  <a:lnTo>
                    <a:pt x="880376" y="1543316"/>
                  </a:lnTo>
                  <a:lnTo>
                    <a:pt x="785634" y="1532369"/>
                  </a:lnTo>
                  <a:lnTo>
                    <a:pt x="738416" y="1514017"/>
                  </a:lnTo>
                  <a:lnTo>
                    <a:pt x="694677" y="1507972"/>
                  </a:lnTo>
                  <a:lnTo>
                    <a:pt x="650595" y="1489138"/>
                  </a:lnTo>
                  <a:lnTo>
                    <a:pt x="608228" y="1470025"/>
                  </a:lnTo>
                  <a:lnTo>
                    <a:pt x="567664" y="1450632"/>
                  </a:lnTo>
                  <a:lnTo>
                    <a:pt x="529005" y="1430947"/>
                  </a:lnTo>
                  <a:lnTo>
                    <a:pt x="492328" y="1410957"/>
                  </a:lnTo>
                  <a:lnTo>
                    <a:pt x="455790" y="1378089"/>
                  </a:lnTo>
                  <a:lnTo>
                    <a:pt x="423379" y="1357439"/>
                  </a:lnTo>
                  <a:lnTo>
                    <a:pt x="391287" y="1323873"/>
                  </a:lnTo>
                  <a:lnTo>
                    <a:pt x="361556" y="1289939"/>
                  </a:lnTo>
                  <a:lnTo>
                    <a:pt x="334289" y="1255636"/>
                  </a:lnTo>
                  <a:lnTo>
                    <a:pt x="309575" y="1220927"/>
                  </a:lnTo>
                  <a:lnTo>
                    <a:pt x="287502" y="1185799"/>
                  </a:lnTo>
                  <a:lnTo>
                    <a:pt x="268160" y="1150251"/>
                  </a:lnTo>
                  <a:lnTo>
                    <a:pt x="251663" y="1114259"/>
                  </a:lnTo>
                  <a:lnTo>
                    <a:pt x="238086" y="1077823"/>
                  </a:lnTo>
                  <a:lnTo>
                    <a:pt x="225564" y="1028357"/>
                  </a:lnTo>
                  <a:lnTo>
                    <a:pt x="218109" y="990955"/>
                  </a:lnTo>
                  <a:lnTo>
                    <a:pt x="211886" y="940511"/>
                  </a:lnTo>
                  <a:lnTo>
                    <a:pt x="210718" y="902144"/>
                  </a:lnTo>
                  <a:lnTo>
                    <a:pt x="212572" y="863295"/>
                  </a:lnTo>
                  <a:lnTo>
                    <a:pt x="217347" y="823988"/>
                  </a:lnTo>
                  <a:lnTo>
                    <a:pt x="222999" y="771690"/>
                  </a:lnTo>
                  <a:lnTo>
                    <a:pt x="233349" y="731520"/>
                  </a:lnTo>
                  <a:lnTo>
                    <a:pt x="246341" y="690943"/>
                  </a:lnTo>
                  <a:lnTo>
                    <a:pt x="263829" y="662508"/>
                  </a:lnTo>
                  <a:lnTo>
                    <a:pt x="281838" y="621144"/>
                  </a:lnTo>
                  <a:lnTo>
                    <a:pt x="302196" y="579412"/>
                  </a:lnTo>
                  <a:lnTo>
                    <a:pt x="326783" y="549871"/>
                  </a:lnTo>
                  <a:lnTo>
                    <a:pt x="351599" y="507453"/>
                  </a:lnTo>
                  <a:lnTo>
                    <a:pt x="380453" y="477253"/>
                  </a:lnTo>
                  <a:lnTo>
                    <a:pt x="411302" y="446747"/>
                  </a:lnTo>
                  <a:lnTo>
                    <a:pt x="444042" y="415937"/>
                  </a:lnTo>
                  <a:lnTo>
                    <a:pt x="478586" y="384848"/>
                  </a:lnTo>
                  <a:lnTo>
                    <a:pt x="514858" y="353491"/>
                  </a:lnTo>
                  <a:lnTo>
                    <a:pt x="552729" y="321881"/>
                  </a:lnTo>
                  <a:lnTo>
                    <a:pt x="636879" y="283070"/>
                  </a:lnTo>
                  <a:lnTo>
                    <a:pt x="772909" y="223329"/>
                  </a:lnTo>
                  <a:lnTo>
                    <a:pt x="822439" y="215607"/>
                  </a:lnTo>
                  <a:lnTo>
                    <a:pt x="870991" y="195199"/>
                  </a:lnTo>
                  <a:lnTo>
                    <a:pt x="973747" y="179197"/>
                  </a:lnTo>
                  <a:lnTo>
                    <a:pt x="1026198" y="183870"/>
                  </a:lnTo>
                  <a:lnTo>
                    <a:pt x="1075740" y="176161"/>
                  </a:lnTo>
                  <a:lnTo>
                    <a:pt x="1223492" y="191706"/>
                  </a:lnTo>
                  <a:lnTo>
                    <a:pt x="1315466" y="203085"/>
                  </a:lnTo>
                  <a:lnTo>
                    <a:pt x="1361160" y="221665"/>
                  </a:lnTo>
                  <a:lnTo>
                    <a:pt x="1405229" y="240512"/>
                  </a:lnTo>
                  <a:lnTo>
                    <a:pt x="1447596" y="259613"/>
                  </a:lnTo>
                  <a:lnTo>
                    <a:pt x="1488160" y="279006"/>
                  </a:lnTo>
                  <a:lnTo>
                    <a:pt x="1526832" y="298691"/>
                  </a:lnTo>
                  <a:lnTo>
                    <a:pt x="1563497" y="318681"/>
                  </a:lnTo>
                  <a:lnTo>
                    <a:pt x="1600034" y="351548"/>
                  </a:lnTo>
                  <a:lnTo>
                    <a:pt x="1632445" y="372211"/>
                  </a:lnTo>
                  <a:lnTo>
                    <a:pt x="1664538" y="405777"/>
                  </a:lnTo>
                  <a:lnTo>
                    <a:pt x="1694268" y="439699"/>
                  </a:lnTo>
                  <a:lnTo>
                    <a:pt x="1719580" y="461467"/>
                  </a:lnTo>
                  <a:lnTo>
                    <a:pt x="1744306" y="496176"/>
                  </a:lnTo>
                  <a:lnTo>
                    <a:pt x="1766379" y="531291"/>
                  </a:lnTo>
                  <a:lnTo>
                    <a:pt x="1787664" y="579386"/>
                  </a:lnTo>
                  <a:lnTo>
                    <a:pt x="1804162" y="615378"/>
                  </a:lnTo>
                  <a:lnTo>
                    <a:pt x="1817751" y="651827"/>
                  </a:lnTo>
                  <a:lnTo>
                    <a:pt x="1828304" y="688733"/>
                  </a:lnTo>
                  <a:lnTo>
                    <a:pt x="1837715" y="738682"/>
                  </a:lnTo>
                  <a:lnTo>
                    <a:pt x="1841982" y="776579"/>
                  </a:lnTo>
                  <a:lnTo>
                    <a:pt x="1845056" y="827519"/>
                  </a:lnTo>
                  <a:lnTo>
                    <a:pt x="1845056" y="310794"/>
                  </a:lnTo>
                  <a:lnTo>
                    <a:pt x="1826958" y="290499"/>
                  </a:lnTo>
                  <a:lnTo>
                    <a:pt x="1794776" y="256959"/>
                  </a:lnTo>
                  <a:lnTo>
                    <a:pt x="1762645" y="236258"/>
                  </a:lnTo>
                  <a:lnTo>
                    <a:pt x="1726717" y="203288"/>
                  </a:lnTo>
                  <a:lnTo>
                    <a:pt x="1690954" y="183159"/>
                  </a:lnTo>
                  <a:lnTo>
                    <a:pt x="1651520" y="150736"/>
                  </a:lnTo>
                  <a:lnTo>
                    <a:pt x="1612404" y="131127"/>
                  </a:lnTo>
                  <a:lnTo>
                    <a:pt x="1571688" y="111760"/>
                  </a:lnTo>
                  <a:lnTo>
                    <a:pt x="1529461" y="92633"/>
                  </a:lnTo>
                  <a:lnTo>
                    <a:pt x="1485773" y="73723"/>
                  </a:lnTo>
                  <a:lnTo>
                    <a:pt x="1440688" y="55041"/>
                  </a:lnTo>
                  <a:lnTo>
                    <a:pt x="1396238" y="49110"/>
                  </a:lnTo>
                  <a:lnTo>
                    <a:pt x="1348574" y="30835"/>
                  </a:lnTo>
                  <a:lnTo>
                    <a:pt x="1253629" y="19913"/>
                  </a:lnTo>
                  <a:lnTo>
                    <a:pt x="1202563" y="2159"/>
                  </a:lnTo>
                  <a:lnTo>
                    <a:pt x="1154404" y="9664"/>
                  </a:lnTo>
                  <a:lnTo>
                    <a:pt x="1051445" y="0"/>
                  </a:lnTo>
                  <a:lnTo>
                    <a:pt x="1000671" y="7912"/>
                  </a:lnTo>
                  <a:lnTo>
                    <a:pt x="947191" y="3378"/>
                  </a:lnTo>
                  <a:lnTo>
                    <a:pt x="842810" y="19646"/>
                  </a:lnTo>
                  <a:lnTo>
                    <a:pt x="793242" y="40208"/>
                  </a:lnTo>
                  <a:lnTo>
                    <a:pt x="896950" y="24066"/>
                  </a:lnTo>
                  <a:lnTo>
                    <a:pt x="742467" y="48120"/>
                  </a:lnTo>
                  <a:lnTo>
                    <a:pt x="694448" y="68453"/>
                  </a:lnTo>
                  <a:lnTo>
                    <a:pt x="645350" y="76098"/>
                  </a:lnTo>
                  <a:lnTo>
                    <a:pt x="509739" y="135788"/>
                  </a:lnTo>
                  <a:lnTo>
                    <a:pt x="468642" y="167894"/>
                  </a:lnTo>
                  <a:lnTo>
                    <a:pt x="426783" y="187261"/>
                  </a:lnTo>
                  <a:lnTo>
                    <a:pt x="388137" y="218998"/>
                  </a:lnTo>
                  <a:lnTo>
                    <a:pt x="350786" y="250520"/>
                  </a:lnTo>
                  <a:lnTo>
                    <a:pt x="314820" y="281825"/>
                  </a:lnTo>
                  <a:lnTo>
                    <a:pt x="280301" y="312915"/>
                  </a:lnTo>
                  <a:lnTo>
                    <a:pt x="247269" y="343763"/>
                  </a:lnTo>
                  <a:lnTo>
                    <a:pt x="215823" y="374370"/>
                  </a:lnTo>
                  <a:lnTo>
                    <a:pt x="185991" y="404710"/>
                  </a:lnTo>
                  <a:lnTo>
                    <a:pt x="159816" y="447357"/>
                  </a:lnTo>
                  <a:lnTo>
                    <a:pt x="133451" y="477164"/>
                  </a:lnTo>
                  <a:lnTo>
                    <a:pt x="110858" y="519239"/>
                  </a:lnTo>
                  <a:lnTo>
                    <a:pt x="90144" y="561035"/>
                  </a:lnTo>
                  <a:lnTo>
                    <a:pt x="69430" y="589965"/>
                  </a:lnTo>
                  <a:lnTo>
                    <a:pt x="52692" y="631126"/>
                  </a:lnTo>
                  <a:lnTo>
                    <a:pt x="38023" y="671969"/>
                  </a:lnTo>
                  <a:lnTo>
                    <a:pt x="25488" y="712482"/>
                  </a:lnTo>
                  <a:lnTo>
                    <a:pt x="15163" y="752652"/>
                  </a:lnTo>
                  <a:lnTo>
                    <a:pt x="9067" y="805014"/>
                  </a:lnTo>
                  <a:lnTo>
                    <a:pt x="3340" y="844473"/>
                  </a:lnTo>
                  <a:lnTo>
                    <a:pt x="0" y="883551"/>
                  </a:lnTo>
                  <a:lnTo>
                    <a:pt x="1079" y="934796"/>
                  </a:lnTo>
                  <a:lnTo>
                    <a:pt x="2730" y="973099"/>
                  </a:lnTo>
                  <a:lnTo>
                    <a:pt x="6959" y="1010996"/>
                  </a:lnTo>
                  <a:lnTo>
                    <a:pt x="15798" y="1061034"/>
                  </a:lnTo>
                  <a:lnTo>
                    <a:pt x="25298" y="1098105"/>
                  </a:lnTo>
                  <a:lnTo>
                    <a:pt x="39319" y="1147343"/>
                  </a:lnTo>
                  <a:lnTo>
                    <a:pt x="53886" y="1183627"/>
                  </a:lnTo>
                  <a:lnTo>
                    <a:pt x="70866" y="1219542"/>
                  </a:lnTo>
                  <a:lnTo>
                    <a:pt x="90220" y="1255090"/>
                  </a:lnTo>
                  <a:lnTo>
                    <a:pt x="113830" y="1302829"/>
                  </a:lnTo>
                  <a:lnTo>
                    <a:pt x="137706" y="1337665"/>
                  </a:lnTo>
                  <a:lnTo>
                    <a:pt x="163766" y="1372158"/>
                  </a:lnTo>
                  <a:lnTo>
                    <a:pt x="189979" y="1393786"/>
                  </a:lnTo>
                  <a:lnTo>
                    <a:pt x="220179" y="1427645"/>
                  </a:lnTo>
                  <a:lnTo>
                    <a:pt x="252349" y="1461185"/>
                  </a:lnTo>
                  <a:lnTo>
                    <a:pt x="286435" y="1494447"/>
                  </a:lnTo>
                  <a:lnTo>
                    <a:pt x="320421" y="1514856"/>
                  </a:lnTo>
                  <a:lnTo>
                    <a:pt x="358127" y="1547545"/>
                  </a:lnTo>
                  <a:lnTo>
                    <a:pt x="395605" y="1567408"/>
                  </a:lnTo>
                  <a:lnTo>
                    <a:pt x="434721" y="1587017"/>
                  </a:lnTo>
                  <a:lnTo>
                    <a:pt x="475437" y="1606384"/>
                  </a:lnTo>
                  <a:lnTo>
                    <a:pt x="517664" y="1625511"/>
                  </a:lnTo>
                  <a:lnTo>
                    <a:pt x="561352" y="1644421"/>
                  </a:lnTo>
                  <a:lnTo>
                    <a:pt x="606437" y="1663103"/>
                  </a:lnTo>
                  <a:lnTo>
                    <a:pt x="652843" y="1681581"/>
                  </a:lnTo>
                  <a:lnTo>
                    <a:pt x="698550" y="1687309"/>
                  </a:lnTo>
                  <a:lnTo>
                    <a:pt x="747420" y="1705406"/>
                  </a:lnTo>
                  <a:lnTo>
                    <a:pt x="795451" y="1710778"/>
                  </a:lnTo>
                  <a:lnTo>
                    <a:pt x="945718" y="1725930"/>
                  </a:lnTo>
                  <a:lnTo>
                    <a:pt x="995692" y="1718157"/>
                  </a:lnTo>
                  <a:lnTo>
                    <a:pt x="1048410" y="1722793"/>
                  </a:lnTo>
                  <a:lnTo>
                    <a:pt x="1254531" y="1690687"/>
                  </a:lnTo>
                  <a:lnTo>
                    <a:pt x="1303324" y="1670240"/>
                  </a:lnTo>
                  <a:lnTo>
                    <a:pt x="1353693" y="1662391"/>
                  </a:lnTo>
                  <a:lnTo>
                    <a:pt x="1540992" y="1581797"/>
                  </a:lnTo>
                  <a:lnTo>
                    <a:pt x="1583791" y="1549425"/>
                  </a:lnTo>
                  <a:lnTo>
                    <a:pt x="1627517" y="1529765"/>
                  </a:lnTo>
                  <a:lnTo>
                    <a:pt x="1668145" y="1497723"/>
                  </a:lnTo>
                  <a:lnTo>
                    <a:pt x="1707540" y="1465884"/>
                  </a:lnTo>
                  <a:lnTo>
                    <a:pt x="1726577" y="1450073"/>
                  </a:lnTo>
                  <a:lnTo>
                    <a:pt x="1745602" y="1434249"/>
                  </a:lnTo>
                  <a:lnTo>
                    <a:pt x="1913610" y="1536611"/>
                  </a:lnTo>
                  <a:lnTo>
                    <a:pt x="1918169" y="1587309"/>
                  </a:lnTo>
                  <a:lnTo>
                    <a:pt x="1934044" y="1623402"/>
                  </a:lnTo>
                  <a:lnTo>
                    <a:pt x="1964537" y="1670062"/>
                  </a:lnTo>
                  <a:lnTo>
                    <a:pt x="2005088" y="1702308"/>
                  </a:lnTo>
                  <a:lnTo>
                    <a:pt x="2481580" y="1987969"/>
                  </a:lnTo>
                  <a:lnTo>
                    <a:pt x="2522270" y="2007349"/>
                  </a:lnTo>
                  <a:lnTo>
                    <a:pt x="2565260" y="2013496"/>
                  </a:lnTo>
                  <a:lnTo>
                    <a:pt x="2611107" y="2019211"/>
                  </a:lnTo>
                  <a:lnTo>
                    <a:pt x="2701734" y="2005101"/>
                  </a:lnTo>
                  <a:lnTo>
                    <a:pt x="2743670" y="1985708"/>
                  </a:lnTo>
                  <a:lnTo>
                    <a:pt x="2782760" y="1966772"/>
                  </a:lnTo>
                  <a:lnTo>
                    <a:pt x="2815628" y="1935949"/>
                  </a:lnTo>
                  <a:lnTo>
                    <a:pt x="2843225" y="1893087"/>
                  </a:lnTo>
                  <a:lnTo>
                    <a:pt x="2859671" y="1851964"/>
                  </a:lnTo>
                  <a:lnTo>
                    <a:pt x="2864967" y="1812582"/>
                  </a:lnTo>
                  <a:close/>
                </a:path>
              </a:pathLst>
            </a:custGeom>
            <a:solidFill>
              <a:srgbClr val="FFFFFF">
                <a:alpha val="6078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2207869" y="5855296"/>
            <a:ext cx="506095" cy="513715"/>
          </a:xfrm>
          <a:custGeom>
            <a:avLst/>
            <a:gdLst/>
            <a:ahLst/>
            <a:cxnLst/>
            <a:rect l="l" t="t" r="r" b="b"/>
            <a:pathLst>
              <a:path w="506094" h="513714">
                <a:moveTo>
                  <a:pt x="424726" y="395960"/>
                </a:moveTo>
                <a:lnTo>
                  <a:pt x="415074" y="357873"/>
                </a:lnTo>
                <a:lnTo>
                  <a:pt x="373824" y="337248"/>
                </a:lnTo>
                <a:lnTo>
                  <a:pt x="370827" y="337248"/>
                </a:lnTo>
                <a:lnTo>
                  <a:pt x="321932" y="181762"/>
                </a:lnTo>
                <a:lnTo>
                  <a:pt x="323227" y="180441"/>
                </a:lnTo>
                <a:lnTo>
                  <a:pt x="336245" y="167246"/>
                </a:lnTo>
                <a:lnTo>
                  <a:pt x="343611" y="149009"/>
                </a:lnTo>
                <a:lnTo>
                  <a:pt x="343611" y="129324"/>
                </a:lnTo>
                <a:lnTo>
                  <a:pt x="335788" y="110502"/>
                </a:lnTo>
                <a:lnTo>
                  <a:pt x="321284" y="96189"/>
                </a:lnTo>
                <a:lnTo>
                  <a:pt x="303047" y="88811"/>
                </a:lnTo>
                <a:lnTo>
                  <a:pt x="283375" y="88811"/>
                </a:lnTo>
                <a:lnTo>
                  <a:pt x="264566" y="96634"/>
                </a:lnTo>
                <a:lnTo>
                  <a:pt x="252107" y="108521"/>
                </a:lnTo>
                <a:lnTo>
                  <a:pt x="244411" y="123444"/>
                </a:lnTo>
                <a:lnTo>
                  <a:pt x="241947" y="140042"/>
                </a:lnTo>
                <a:lnTo>
                  <a:pt x="245110" y="156972"/>
                </a:lnTo>
                <a:lnTo>
                  <a:pt x="168592" y="214401"/>
                </a:lnTo>
                <a:lnTo>
                  <a:pt x="161848" y="210439"/>
                </a:lnTo>
                <a:lnTo>
                  <a:pt x="154635" y="207568"/>
                </a:lnTo>
                <a:lnTo>
                  <a:pt x="147066" y="205816"/>
                </a:lnTo>
                <a:lnTo>
                  <a:pt x="139268" y="205232"/>
                </a:lnTo>
                <a:lnTo>
                  <a:pt x="101307" y="94195"/>
                </a:lnTo>
                <a:lnTo>
                  <a:pt x="115824" y="79895"/>
                </a:lnTo>
                <a:lnTo>
                  <a:pt x="123456" y="61760"/>
                </a:lnTo>
                <a:lnTo>
                  <a:pt x="123736" y="42075"/>
                </a:lnTo>
                <a:lnTo>
                  <a:pt x="116192" y="23139"/>
                </a:lnTo>
                <a:lnTo>
                  <a:pt x="101892" y="8610"/>
                </a:lnTo>
                <a:lnTo>
                  <a:pt x="83769" y="977"/>
                </a:lnTo>
                <a:lnTo>
                  <a:pt x="64096" y="685"/>
                </a:lnTo>
                <a:lnTo>
                  <a:pt x="45173" y="8242"/>
                </a:lnTo>
                <a:lnTo>
                  <a:pt x="30657" y="22555"/>
                </a:lnTo>
                <a:lnTo>
                  <a:pt x="23025" y="40690"/>
                </a:lnTo>
                <a:lnTo>
                  <a:pt x="22733" y="60363"/>
                </a:lnTo>
                <a:lnTo>
                  <a:pt x="30289" y="79298"/>
                </a:lnTo>
                <a:lnTo>
                  <a:pt x="38569" y="89065"/>
                </a:lnTo>
                <a:lnTo>
                  <a:pt x="48844" y="96393"/>
                </a:lnTo>
                <a:lnTo>
                  <a:pt x="60604" y="100977"/>
                </a:lnTo>
                <a:lnTo>
                  <a:pt x="73304" y="102565"/>
                </a:lnTo>
                <a:lnTo>
                  <a:pt x="111125" y="213664"/>
                </a:lnTo>
                <a:lnTo>
                  <a:pt x="96634" y="228003"/>
                </a:lnTo>
                <a:lnTo>
                  <a:pt x="89039" y="246151"/>
                </a:lnTo>
                <a:lnTo>
                  <a:pt x="88785" y="265836"/>
                </a:lnTo>
                <a:lnTo>
                  <a:pt x="96380" y="284746"/>
                </a:lnTo>
                <a:lnTo>
                  <a:pt x="110705" y="299250"/>
                </a:lnTo>
                <a:lnTo>
                  <a:pt x="128841" y="306857"/>
                </a:lnTo>
                <a:lnTo>
                  <a:pt x="148513" y="307098"/>
                </a:lnTo>
                <a:lnTo>
                  <a:pt x="167424" y="299516"/>
                </a:lnTo>
                <a:lnTo>
                  <a:pt x="177139" y="291236"/>
                </a:lnTo>
                <a:lnTo>
                  <a:pt x="184429" y="280974"/>
                </a:lnTo>
                <a:lnTo>
                  <a:pt x="189001" y="269252"/>
                </a:lnTo>
                <a:lnTo>
                  <a:pt x="190576" y="256565"/>
                </a:lnTo>
                <a:lnTo>
                  <a:pt x="190550" y="249961"/>
                </a:lnTo>
                <a:lnTo>
                  <a:pt x="189280" y="243420"/>
                </a:lnTo>
                <a:lnTo>
                  <a:pt x="186842" y="237286"/>
                </a:lnTo>
                <a:lnTo>
                  <a:pt x="217385" y="214401"/>
                </a:lnTo>
                <a:lnTo>
                  <a:pt x="262712" y="180441"/>
                </a:lnTo>
                <a:lnTo>
                  <a:pt x="269646" y="184785"/>
                </a:lnTo>
                <a:lnTo>
                  <a:pt x="277139" y="187960"/>
                </a:lnTo>
                <a:lnTo>
                  <a:pt x="285038" y="189903"/>
                </a:lnTo>
                <a:lnTo>
                  <a:pt x="293204" y="190563"/>
                </a:lnTo>
                <a:lnTo>
                  <a:pt x="293928" y="190563"/>
                </a:lnTo>
                <a:lnTo>
                  <a:pt x="343268" y="347433"/>
                </a:lnTo>
                <a:lnTo>
                  <a:pt x="329666" y="362623"/>
                </a:lnTo>
                <a:lnTo>
                  <a:pt x="323176" y="381203"/>
                </a:lnTo>
                <a:lnTo>
                  <a:pt x="324116" y="400862"/>
                </a:lnTo>
                <a:lnTo>
                  <a:pt x="332828" y="419290"/>
                </a:lnTo>
                <a:lnTo>
                  <a:pt x="348005" y="432892"/>
                </a:lnTo>
                <a:lnTo>
                  <a:pt x="366572" y="439381"/>
                </a:lnTo>
                <a:lnTo>
                  <a:pt x="386219" y="438442"/>
                </a:lnTo>
                <a:lnTo>
                  <a:pt x="404634" y="429717"/>
                </a:lnTo>
                <a:lnTo>
                  <a:pt x="418236" y="414540"/>
                </a:lnTo>
                <a:lnTo>
                  <a:pt x="424726" y="395960"/>
                </a:lnTo>
                <a:close/>
              </a:path>
              <a:path w="506094" h="513714">
                <a:moveTo>
                  <a:pt x="505764" y="0"/>
                </a:moveTo>
                <a:lnTo>
                  <a:pt x="461784" y="0"/>
                </a:lnTo>
                <a:lnTo>
                  <a:pt x="461784" y="468757"/>
                </a:lnTo>
                <a:lnTo>
                  <a:pt x="0" y="468757"/>
                </a:lnTo>
                <a:lnTo>
                  <a:pt x="0" y="513219"/>
                </a:lnTo>
                <a:lnTo>
                  <a:pt x="505764" y="513219"/>
                </a:lnTo>
                <a:lnTo>
                  <a:pt x="505764" y="468757"/>
                </a:lnTo>
                <a:lnTo>
                  <a:pt x="505764" y="0"/>
                </a:lnTo>
                <a:close/>
              </a:path>
            </a:pathLst>
          </a:custGeom>
          <a:solidFill>
            <a:srgbClr val="00000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234178" y="5868110"/>
            <a:ext cx="608330" cy="504825"/>
            <a:chOff x="1234178" y="5868110"/>
            <a:chExt cx="608330" cy="504825"/>
          </a:xfrm>
        </p:grpSpPr>
        <p:sp>
          <p:nvSpPr>
            <p:cNvPr id="20" name="object 20"/>
            <p:cNvSpPr/>
            <p:nvPr/>
          </p:nvSpPr>
          <p:spPr>
            <a:xfrm>
              <a:off x="1234178" y="5989113"/>
              <a:ext cx="600075" cy="384175"/>
            </a:xfrm>
            <a:custGeom>
              <a:avLst/>
              <a:gdLst/>
              <a:ahLst/>
              <a:cxnLst/>
              <a:rect l="l" t="t" r="r" b="b"/>
              <a:pathLst>
                <a:path w="600075" h="384175">
                  <a:moveTo>
                    <a:pt x="115592" y="0"/>
                  </a:moveTo>
                  <a:lnTo>
                    <a:pt x="0" y="0"/>
                  </a:lnTo>
                  <a:lnTo>
                    <a:pt x="0" y="115584"/>
                  </a:lnTo>
                  <a:lnTo>
                    <a:pt x="42598" y="72962"/>
                  </a:lnTo>
                  <a:lnTo>
                    <a:pt x="267213" y="297629"/>
                  </a:lnTo>
                  <a:lnTo>
                    <a:pt x="375514" y="189269"/>
                  </a:lnTo>
                  <a:lnTo>
                    <a:pt x="569709" y="383595"/>
                  </a:lnTo>
                  <a:lnTo>
                    <a:pt x="599973" y="353254"/>
                  </a:lnTo>
                  <a:lnTo>
                    <a:pt x="375514" y="128587"/>
                  </a:lnTo>
                  <a:lnTo>
                    <a:pt x="267213" y="236947"/>
                  </a:lnTo>
                  <a:lnTo>
                    <a:pt x="72922" y="42621"/>
                  </a:lnTo>
                  <a:lnTo>
                    <a:pt x="115592" y="0"/>
                  </a:lnTo>
                  <a:close/>
                </a:path>
              </a:pathLst>
            </a:custGeom>
            <a:solidFill>
              <a:srgbClr val="000000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7921" y="5868110"/>
              <a:ext cx="72188" cy="7224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382406" y="5947593"/>
              <a:ext cx="459740" cy="309880"/>
            </a:xfrm>
            <a:custGeom>
              <a:avLst/>
              <a:gdLst/>
              <a:ahLst/>
              <a:cxnLst/>
              <a:rect l="l" t="t" r="r" b="b"/>
              <a:pathLst>
                <a:path w="459739" h="309879">
                  <a:moveTo>
                    <a:pt x="407643" y="202254"/>
                  </a:moveTo>
                  <a:lnTo>
                    <a:pt x="378763" y="202254"/>
                  </a:lnTo>
                  <a:lnTo>
                    <a:pt x="378763" y="280923"/>
                  </a:lnTo>
                  <a:lnTo>
                    <a:pt x="407643" y="309819"/>
                  </a:lnTo>
                  <a:lnTo>
                    <a:pt x="407643" y="202254"/>
                  </a:lnTo>
                  <a:close/>
                </a:path>
                <a:path w="459739" h="309879">
                  <a:moveTo>
                    <a:pt x="364323" y="202254"/>
                  </a:moveTo>
                  <a:lnTo>
                    <a:pt x="335443" y="202254"/>
                  </a:lnTo>
                  <a:lnTo>
                    <a:pt x="335443" y="237579"/>
                  </a:lnTo>
                  <a:lnTo>
                    <a:pt x="364323" y="266475"/>
                  </a:lnTo>
                  <a:lnTo>
                    <a:pt x="364323" y="202254"/>
                  </a:lnTo>
                  <a:close/>
                </a:path>
                <a:path w="459739" h="309879">
                  <a:moveTo>
                    <a:pt x="119275" y="158910"/>
                  </a:moveTo>
                  <a:lnTo>
                    <a:pt x="90394" y="158910"/>
                  </a:lnTo>
                  <a:lnTo>
                    <a:pt x="90394" y="208539"/>
                  </a:lnTo>
                  <a:lnTo>
                    <a:pt x="119275" y="237435"/>
                  </a:lnTo>
                  <a:lnTo>
                    <a:pt x="119275" y="158910"/>
                  </a:lnTo>
                  <a:close/>
                </a:path>
                <a:path w="459739" h="309879">
                  <a:moveTo>
                    <a:pt x="407643" y="44120"/>
                  </a:moveTo>
                  <a:lnTo>
                    <a:pt x="335443" y="44120"/>
                  </a:lnTo>
                  <a:lnTo>
                    <a:pt x="335443" y="94688"/>
                  </a:lnTo>
                  <a:lnTo>
                    <a:pt x="313783" y="202254"/>
                  </a:lnTo>
                  <a:lnTo>
                    <a:pt x="429303" y="202254"/>
                  </a:lnTo>
                  <a:lnTo>
                    <a:pt x="407658" y="94688"/>
                  </a:lnTo>
                  <a:lnTo>
                    <a:pt x="407643" y="44120"/>
                  </a:lnTo>
                  <a:close/>
                </a:path>
                <a:path w="459739" h="309879">
                  <a:moveTo>
                    <a:pt x="119275" y="44626"/>
                  </a:moveTo>
                  <a:lnTo>
                    <a:pt x="47074" y="44626"/>
                  </a:lnTo>
                  <a:lnTo>
                    <a:pt x="47074" y="165484"/>
                  </a:lnTo>
                  <a:lnTo>
                    <a:pt x="75954" y="194380"/>
                  </a:lnTo>
                  <a:lnTo>
                    <a:pt x="75954" y="158910"/>
                  </a:lnTo>
                  <a:lnTo>
                    <a:pt x="119275" y="158910"/>
                  </a:lnTo>
                  <a:lnTo>
                    <a:pt x="119275" y="44626"/>
                  </a:lnTo>
                  <a:close/>
                </a:path>
                <a:path w="459739" h="309879">
                  <a:moveTo>
                    <a:pt x="263748" y="141224"/>
                  </a:moveTo>
                  <a:lnTo>
                    <a:pt x="227395" y="141224"/>
                  </a:lnTo>
                  <a:lnTo>
                    <a:pt x="238246" y="143334"/>
                  </a:lnTo>
                  <a:lnTo>
                    <a:pt x="247791" y="149663"/>
                  </a:lnTo>
                  <a:lnTo>
                    <a:pt x="263748" y="165700"/>
                  </a:lnTo>
                  <a:lnTo>
                    <a:pt x="263748" y="141224"/>
                  </a:lnTo>
                  <a:close/>
                </a:path>
                <a:path w="459739" h="309879">
                  <a:moveTo>
                    <a:pt x="263748" y="44626"/>
                  </a:moveTo>
                  <a:lnTo>
                    <a:pt x="191042" y="44626"/>
                  </a:lnTo>
                  <a:lnTo>
                    <a:pt x="191042" y="165050"/>
                  </a:lnTo>
                  <a:lnTo>
                    <a:pt x="207034" y="149639"/>
                  </a:lnTo>
                  <a:lnTo>
                    <a:pt x="216543" y="143334"/>
                  </a:lnTo>
                  <a:lnTo>
                    <a:pt x="227395" y="141224"/>
                  </a:lnTo>
                  <a:lnTo>
                    <a:pt x="263748" y="141224"/>
                  </a:lnTo>
                  <a:lnTo>
                    <a:pt x="263748" y="44626"/>
                  </a:lnTo>
                  <a:close/>
                </a:path>
                <a:path w="459739" h="309879">
                  <a:moveTo>
                    <a:pt x="149338" y="44554"/>
                  </a:moveTo>
                  <a:lnTo>
                    <a:pt x="119275" y="44554"/>
                  </a:lnTo>
                  <a:lnTo>
                    <a:pt x="141396" y="142439"/>
                  </a:lnTo>
                  <a:lnTo>
                    <a:pt x="142385" y="146936"/>
                  </a:lnTo>
                  <a:lnTo>
                    <a:pt x="148197" y="151644"/>
                  </a:lnTo>
                  <a:lnTo>
                    <a:pt x="154942" y="151686"/>
                  </a:lnTo>
                  <a:lnTo>
                    <a:pt x="161832" y="151848"/>
                  </a:lnTo>
                  <a:lnTo>
                    <a:pt x="167872" y="147135"/>
                  </a:lnTo>
                  <a:lnTo>
                    <a:pt x="185164" y="70632"/>
                  </a:lnTo>
                  <a:lnTo>
                    <a:pt x="154942" y="70632"/>
                  </a:lnTo>
                  <a:lnTo>
                    <a:pt x="149338" y="44554"/>
                  </a:lnTo>
                  <a:close/>
                </a:path>
                <a:path w="459739" h="309879">
                  <a:moveTo>
                    <a:pt x="437989" y="43326"/>
                  </a:moveTo>
                  <a:lnTo>
                    <a:pt x="407643" y="43326"/>
                  </a:lnTo>
                  <a:lnTo>
                    <a:pt x="430772" y="146936"/>
                  </a:lnTo>
                  <a:lnTo>
                    <a:pt x="430861" y="147135"/>
                  </a:lnTo>
                  <a:lnTo>
                    <a:pt x="436824" y="151848"/>
                  </a:lnTo>
                  <a:lnTo>
                    <a:pt x="443743" y="151686"/>
                  </a:lnTo>
                  <a:lnTo>
                    <a:pt x="446752" y="151686"/>
                  </a:lnTo>
                  <a:lnTo>
                    <a:pt x="454814" y="149639"/>
                  </a:lnTo>
                  <a:lnTo>
                    <a:pt x="459688" y="141464"/>
                  </a:lnTo>
                  <a:lnTo>
                    <a:pt x="457642" y="133421"/>
                  </a:lnTo>
                  <a:lnTo>
                    <a:pt x="437989" y="43326"/>
                  </a:lnTo>
                  <a:close/>
                </a:path>
                <a:path w="459739" h="309879">
                  <a:moveTo>
                    <a:pt x="293594" y="44554"/>
                  </a:moveTo>
                  <a:lnTo>
                    <a:pt x="263748" y="44554"/>
                  </a:lnTo>
                  <a:lnTo>
                    <a:pt x="284902" y="137238"/>
                  </a:lnTo>
                  <a:lnTo>
                    <a:pt x="285336" y="140344"/>
                  </a:lnTo>
                  <a:lnTo>
                    <a:pt x="286786" y="146936"/>
                  </a:lnTo>
                  <a:lnTo>
                    <a:pt x="292598" y="151644"/>
                  </a:lnTo>
                  <a:lnTo>
                    <a:pt x="306863" y="151716"/>
                  </a:lnTo>
                  <a:lnTo>
                    <a:pt x="313145" y="145961"/>
                  </a:lnTo>
                  <a:lnTo>
                    <a:pt x="313783" y="138466"/>
                  </a:lnTo>
                  <a:lnTo>
                    <a:pt x="329671" y="69260"/>
                  </a:lnTo>
                  <a:lnTo>
                    <a:pt x="299342" y="69260"/>
                  </a:lnTo>
                  <a:lnTo>
                    <a:pt x="293594" y="44554"/>
                  </a:lnTo>
                  <a:close/>
                </a:path>
                <a:path w="459739" h="309879">
                  <a:moveTo>
                    <a:pt x="82958" y="0"/>
                  </a:moveTo>
                  <a:lnTo>
                    <a:pt x="38749" y="11253"/>
                  </a:lnTo>
                  <a:lnTo>
                    <a:pt x="20071" y="28300"/>
                  </a:lnTo>
                  <a:lnTo>
                    <a:pt x="0" y="118600"/>
                  </a:lnTo>
                  <a:lnTo>
                    <a:pt x="23753" y="142367"/>
                  </a:lnTo>
                  <a:lnTo>
                    <a:pt x="24331" y="142439"/>
                  </a:lnTo>
                  <a:lnTo>
                    <a:pt x="47074" y="44626"/>
                  </a:lnTo>
                  <a:lnTo>
                    <a:pt x="119275" y="44626"/>
                  </a:lnTo>
                  <a:lnTo>
                    <a:pt x="149338" y="44554"/>
                  </a:lnTo>
                  <a:lnTo>
                    <a:pt x="145153" y="25109"/>
                  </a:lnTo>
                  <a:lnTo>
                    <a:pt x="112055" y="4822"/>
                  </a:lnTo>
                  <a:lnTo>
                    <a:pt x="97655" y="1205"/>
                  </a:lnTo>
                  <a:lnTo>
                    <a:pt x="82958" y="0"/>
                  </a:lnTo>
                  <a:close/>
                </a:path>
                <a:path w="459739" h="309879">
                  <a:moveTo>
                    <a:pt x="227142" y="320"/>
                  </a:moveTo>
                  <a:lnTo>
                    <a:pt x="169382" y="20209"/>
                  </a:lnTo>
                  <a:lnTo>
                    <a:pt x="154942" y="70632"/>
                  </a:lnTo>
                  <a:lnTo>
                    <a:pt x="185164" y="70632"/>
                  </a:lnTo>
                  <a:lnTo>
                    <a:pt x="191042" y="44626"/>
                  </a:lnTo>
                  <a:lnTo>
                    <a:pt x="263748" y="44626"/>
                  </a:lnTo>
                  <a:lnTo>
                    <a:pt x="293594" y="44554"/>
                  </a:lnTo>
                  <a:lnTo>
                    <a:pt x="289812" y="28300"/>
                  </a:lnTo>
                  <a:lnTo>
                    <a:pt x="289121" y="25109"/>
                  </a:lnTo>
                  <a:lnTo>
                    <a:pt x="287399" y="22280"/>
                  </a:lnTo>
                  <a:lnTo>
                    <a:pt x="284902" y="20209"/>
                  </a:lnTo>
                  <a:lnTo>
                    <a:pt x="257305" y="5292"/>
                  </a:lnTo>
                  <a:lnTo>
                    <a:pt x="227142" y="320"/>
                  </a:lnTo>
                  <a:close/>
                </a:path>
                <a:path w="459739" h="309879">
                  <a:moveTo>
                    <a:pt x="371832" y="0"/>
                  </a:moveTo>
                  <a:lnTo>
                    <a:pt x="327622" y="11253"/>
                  </a:lnTo>
                  <a:lnTo>
                    <a:pt x="299342" y="69260"/>
                  </a:lnTo>
                  <a:lnTo>
                    <a:pt x="329671" y="69260"/>
                  </a:lnTo>
                  <a:lnTo>
                    <a:pt x="335443" y="44120"/>
                  </a:lnTo>
                  <a:lnTo>
                    <a:pt x="407643" y="44120"/>
                  </a:lnTo>
                  <a:lnTo>
                    <a:pt x="407643" y="43326"/>
                  </a:lnTo>
                  <a:lnTo>
                    <a:pt x="437989" y="43326"/>
                  </a:lnTo>
                  <a:lnTo>
                    <a:pt x="434718" y="28300"/>
                  </a:lnTo>
                  <a:lnTo>
                    <a:pt x="400928" y="4822"/>
                  </a:lnTo>
                  <a:lnTo>
                    <a:pt x="386529" y="1205"/>
                  </a:lnTo>
                  <a:lnTo>
                    <a:pt x="371832" y="0"/>
                  </a:lnTo>
                  <a:close/>
                </a:path>
              </a:pathLst>
            </a:custGeom>
            <a:solidFill>
              <a:srgbClr val="000000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191" y="5868110"/>
              <a:ext cx="72200" cy="7224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3809" y="5868110"/>
              <a:ext cx="72200" cy="72240"/>
            </a:xfrm>
            <a:prstGeom prst="rect">
              <a:avLst/>
            </a:prstGeom>
          </p:spPr>
        </p:pic>
      </p:grpSp>
      <p:sp>
        <p:nvSpPr>
          <p:cNvPr id="25" name="object 25"/>
          <p:cNvSpPr/>
          <p:nvPr/>
        </p:nvSpPr>
        <p:spPr>
          <a:xfrm>
            <a:off x="479488" y="5817552"/>
            <a:ext cx="433705" cy="578485"/>
          </a:xfrm>
          <a:custGeom>
            <a:avLst/>
            <a:gdLst/>
            <a:ahLst/>
            <a:cxnLst/>
            <a:rect l="l" t="t" r="r" b="b"/>
            <a:pathLst>
              <a:path w="433705" h="578485">
                <a:moveTo>
                  <a:pt x="209384" y="187820"/>
                </a:moveTo>
                <a:lnTo>
                  <a:pt x="72199" y="187820"/>
                </a:lnTo>
                <a:lnTo>
                  <a:pt x="72199" y="202272"/>
                </a:lnTo>
                <a:lnTo>
                  <a:pt x="209384" y="202272"/>
                </a:lnTo>
                <a:lnTo>
                  <a:pt x="209384" y="187820"/>
                </a:lnTo>
                <a:close/>
              </a:path>
              <a:path w="433705" h="578485">
                <a:moveTo>
                  <a:pt x="361010" y="476783"/>
                </a:moveTo>
                <a:lnTo>
                  <a:pt x="72199" y="476783"/>
                </a:lnTo>
                <a:lnTo>
                  <a:pt x="72199" y="491223"/>
                </a:lnTo>
                <a:lnTo>
                  <a:pt x="361010" y="491223"/>
                </a:lnTo>
                <a:lnTo>
                  <a:pt x="361010" y="476783"/>
                </a:lnTo>
                <a:close/>
              </a:path>
              <a:path w="433705" h="578485">
                <a:moveTo>
                  <a:pt x="361010" y="418985"/>
                </a:moveTo>
                <a:lnTo>
                  <a:pt x="72199" y="418985"/>
                </a:lnTo>
                <a:lnTo>
                  <a:pt x="72199" y="433438"/>
                </a:lnTo>
                <a:lnTo>
                  <a:pt x="361010" y="433438"/>
                </a:lnTo>
                <a:lnTo>
                  <a:pt x="361010" y="418985"/>
                </a:lnTo>
                <a:close/>
              </a:path>
              <a:path w="433705" h="578485">
                <a:moveTo>
                  <a:pt x="361010" y="361200"/>
                </a:moveTo>
                <a:lnTo>
                  <a:pt x="72199" y="361200"/>
                </a:lnTo>
                <a:lnTo>
                  <a:pt x="72199" y="375640"/>
                </a:lnTo>
                <a:lnTo>
                  <a:pt x="361010" y="375640"/>
                </a:lnTo>
                <a:lnTo>
                  <a:pt x="361010" y="361200"/>
                </a:lnTo>
                <a:close/>
              </a:path>
              <a:path w="433705" h="578485">
                <a:moveTo>
                  <a:pt x="361010" y="303403"/>
                </a:moveTo>
                <a:lnTo>
                  <a:pt x="72199" y="303403"/>
                </a:lnTo>
                <a:lnTo>
                  <a:pt x="72199" y="317855"/>
                </a:lnTo>
                <a:lnTo>
                  <a:pt x="361010" y="317855"/>
                </a:lnTo>
                <a:lnTo>
                  <a:pt x="361010" y="303403"/>
                </a:lnTo>
                <a:close/>
              </a:path>
              <a:path w="433705" h="578485">
                <a:moveTo>
                  <a:pt x="361010" y="245618"/>
                </a:moveTo>
                <a:lnTo>
                  <a:pt x="72199" y="245618"/>
                </a:lnTo>
                <a:lnTo>
                  <a:pt x="72199" y="260057"/>
                </a:lnTo>
                <a:lnTo>
                  <a:pt x="361010" y="260057"/>
                </a:lnTo>
                <a:lnTo>
                  <a:pt x="361010" y="245618"/>
                </a:lnTo>
                <a:close/>
              </a:path>
              <a:path w="433705" h="578485">
                <a:moveTo>
                  <a:pt x="433209" y="155930"/>
                </a:moveTo>
                <a:lnTo>
                  <a:pt x="428980" y="151701"/>
                </a:lnTo>
                <a:lnTo>
                  <a:pt x="418769" y="141490"/>
                </a:lnTo>
                <a:lnTo>
                  <a:pt x="418769" y="166154"/>
                </a:lnTo>
                <a:lnTo>
                  <a:pt x="418769" y="563473"/>
                </a:lnTo>
                <a:lnTo>
                  <a:pt x="14439" y="563473"/>
                </a:lnTo>
                <a:lnTo>
                  <a:pt x="14439" y="14439"/>
                </a:lnTo>
                <a:lnTo>
                  <a:pt x="267144" y="14439"/>
                </a:lnTo>
                <a:lnTo>
                  <a:pt x="267144" y="166154"/>
                </a:lnTo>
                <a:lnTo>
                  <a:pt x="418769" y="166154"/>
                </a:lnTo>
                <a:lnTo>
                  <a:pt x="418769" y="141490"/>
                </a:lnTo>
                <a:lnTo>
                  <a:pt x="408457" y="131178"/>
                </a:lnTo>
                <a:lnTo>
                  <a:pt x="408457" y="151599"/>
                </a:lnTo>
                <a:lnTo>
                  <a:pt x="281584" y="151701"/>
                </a:lnTo>
                <a:lnTo>
                  <a:pt x="281622" y="24739"/>
                </a:lnTo>
                <a:lnTo>
                  <a:pt x="408457" y="151599"/>
                </a:lnTo>
                <a:lnTo>
                  <a:pt x="408457" y="131178"/>
                </a:lnTo>
                <a:lnTo>
                  <a:pt x="302082" y="24739"/>
                </a:lnTo>
                <a:lnTo>
                  <a:pt x="291795" y="14439"/>
                </a:lnTo>
                <a:lnTo>
                  <a:pt x="277355" y="0"/>
                </a:lnTo>
                <a:lnTo>
                  <a:pt x="0" y="0"/>
                </a:lnTo>
                <a:lnTo>
                  <a:pt x="0" y="577913"/>
                </a:lnTo>
                <a:lnTo>
                  <a:pt x="433209" y="577913"/>
                </a:lnTo>
                <a:lnTo>
                  <a:pt x="433209" y="563473"/>
                </a:lnTo>
                <a:lnTo>
                  <a:pt x="433209" y="155930"/>
                </a:lnTo>
                <a:close/>
              </a:path>
            </a:pathLst>
          </a:custGeom>
          <a:solidFill>
            <a:srgbClr val="000000">
              <a:alpha val="4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1959" y="347472"/>
            <a:ext cx="11160125" cy="1052830"/>
            <a:chOff x="441959" y="347472"/>
            <a:chExt cx="11160125" cy="1052830"/>
          </a:xfrm>
        </p:grpSpPr>
        <p:sp>
          <p:nvSpPr>
            <p:cNvPr id="3" name="object 3"/>
            <p:cNvSpPr/>
            <p:nvPr/>
          </p:nvSpPr>
          <p:spPr>
            <a:xfrm>
              <a:off x="605789" y="1197102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959" y="347472"/>
              <a:ext cx="10367010" cy="105232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87345" y="415543"/>
            <a:ext cx="6900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4.1</a:t>
            </a:r>
            <a:r>
              <a:rPr sz="2800" b="0" spc="2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Checking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Data</a:t>
            </a:r>
            <a:r>
              <a:rPr sz="2800" b="0" spc="-5" dirty="0">
                <a:latin typeface="Calibri"/>
                <a:cs typeface="Calibri"/>
              </a:rPr>
              <a:t> Imbalance</a:t>
            </a:r>
            <a:r>
              <a:rPr sz="2800" b="0" spc="10" dirty="0">
                <a:latin typeface="Calibri"/>
                <a:cs typeface="Calibri"/>
              </a:rPr>
              <a:t> </a:t>
            </a:r>
            <a:r>
              <a:rPr sz="2800" b="0" spc="-25" dirty="0">
                <a:latin typeface="Calibri"/>
                <a:cs typeface="Calibri"/>
              </a:rPr>
              <a:t>for</a:t>
            </a:r>
            <a:r>
              <a:rPr sz="2800" b="0" spc="-10" dirty="0">
                <a:latin typeface="Calibri"/>
                <a:cs typeface="Calibri"/>
              </a:rPr>
              <a:t> </a:t>
            </a:r>
            <a:r>
              <a:rPr sz="2800" b="0" spc="-50" dirty="0">
                <a:latin typeface="Calibri"/>
                <a:cs typeface="Calibri"/>
              </a:rPr>
              <a:t>Target</a:t>
            </a:r>
            <a:r>
              <a:rPr sz="2800" b="0" spc="-25" dirty="0">
                <a:latin typeface="Calibri"/>
                <a:cs typeface="Calibri"/>
              </a:rPr>
              <a:t> Variable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80516" y="1341119"/>
            <a:ext cx="4126229" cy="2401570"/>
            <a:chOff x="1080516" y="1341119"/>
            <a:chExt cx="4126229" cy="240157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860" y="2689859"/>
              <a:ext cx="1090434" cy="10523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516" y="1341119"/>
              <a:ext cx="4126229" cy="166039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030983" y="1478026"/>
            <a:ext cx="2282190" cy="827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Since</a:t>
            </a:r>
            <a:r>
              <a:rPr sz="105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huge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imbalance</a:t>
            </a:r>
            <a:r>
              <a:rPr sz="105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1050" b="1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the TARGET variables 0 and 1, it makes </a:t>
            </a:r>
            <a:r>
              <a:rPr sz="105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more sense </a:t>
            </a:r>
            <a:r>
              <a:rPr sz="1050" b="1" spc="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divide data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frame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105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two sub datasets then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continue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our </a:t>
            </a:r>
            <a:r>
              <a:rPr sz="105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analysis.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630423" y="2991611"/>
            <a:ext cx="3000375" cy="2421255"/>
            <a:chOff x="2630423" y="2991611"/>
            <a:chExt cx="3000375" cy="242125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0423" y="2991611"/>
              <a:ext cx="2999994" cy="24208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6371" y="2993135"/>
              <a:ext cx="2288286" cy="34518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76371" y="3176015"/>
              <a:ext cx="767334" cy="3451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061461" y="3027934"/>
            <a:ext cx="2486025" cy="1032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7355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sz="1200" b="1" spc="-10" dirty="0">
                <a:solidFill>
                  <a:srgbClr val="FFFFFF"/>
                </a:solidFill>
                <a:latin typeface="Segoe UI"/>
                <a:cs typeface="Segoe UI"/>
              </a:rPr>
              <a:t>have </a:t>
            </a:r>
            <a:r>
              <a:rPr sz="1200" b="1" spc="-5" dirty="0">
                <a:solidFill>
                  <a:srgbClr val="FFFFFF"/>
                </a:solidFill>
                <a:latin typeface="Segoe UI"/>
                <a:cs typeface="Segoe UI"/>
              </a:rPr>
              <a:t>splits data frame as </a:t>
            </a:r>
            <a:r>
              <a:rPr sz="1200" b="1" spc="-3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Segoe UI"/>
                <a:cs typeface="Segoe UI"/>
              </a:rPr>
              <a:t>follows: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Segoe UI"/>
              <a:cs typeface="Segoe UI"/>
            </a:endParaRPr>
          </a:p>
          <a:p>
            <a:pPr marL="184785" marR="5080" indent="-1847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Target0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: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(Non-Defaulted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Population) 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Clients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without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000" spc="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Difficulties.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61461" y="4492878"/>
            <a:ext cx="22967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marR="5080" indent="-18478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Target1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: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(Defaulted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Population) 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Clients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Payment</a:t>
            </a:r>
            <a:r>
              <a:rPr sz="1000" spc="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Difficulties.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39028" y="1370075"/>
            <a:ext cx="4959985" cy="3614420"/>
            <a:chOff x="5939028" y="1370075"/>
            <a:chExt cx="4959985" cy="361442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7628" y="1370075"/>
              <a:ext cx="4731258" cy="26205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9028" y="4213847"/>
              <a:ext cx="805433" cy="77039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94704" y="4271759"/>
              <a:ext cx="1846326" cy="65609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822693" y="4328921"/>
            <a:ext cx="766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Conclusion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22847" y="4741164"/>
            <a:ext cx="5004054" cy="190576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6466459" y="4767834"/>
            <a:ext cx="4384040" cy="13182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found</a:t>
            </a: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404040"/>
                </a:solidFill>
                <a:latin typeface="Segoe UI"/>
                <a:cs typeface="Segoe UI"/>
              </a:rPr>
              <a:t>-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Ratio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Imbalance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“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11.3”</a:t>
            </a:r>
            <a:endParaRPr sz="1800">
              <a:latin typeface="Calibri"/>
              <a:cs typeface="Calibri"/>
            </a:endParaRPr>
          </a:p>
          <a:p>
            <a:pPr marL="24765" marR="5080">
              <a:lnSpc>
                <a:spcPct val="100000"/>
              </a:lnSpc>
              <a:spcBef>
                <a:spcPts val="71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 order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analyze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imbalance</a:t>
            </a: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11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aspects</a:t>
            </a: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 data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perform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11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1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as: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Univariate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Bivariate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200" spc="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Multivariate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54323" y="2493390"/>
            <a:ext cx="2456815" cy="2649220"/>
          </a:xfrm>
          <a:custGeom>
            <a:avLst/>
            <a:gdLst/>
            <a:ahLst/>
            <a:cxnLst/>
            <a:rect l="l" t="t" r="r" b="b"/>
            <a:pathLst>
              <a:path w="2456815" h="2649220">
                <a:moveTo>
                  <a:pt x="467995" y="466979"/>
                </a:moveTo>
                <a:lnTo>
                  <a:pt x="454507" y="426720"/>
                </a:lnTo>
                <a:lnTo>
                  <a:pt x="440944" y="386207"/>
                </a:lnTo>
                <a:lnTo>
                  <a:pt x="418477" y="408724"/>
                </a:lnTo>
                <a:lnTo>
                  <a:pt x="8890" y="0"/>
                </a:lnTo>
                <a:lnTo>
                  <a:pt x="0" y="8890"/>
                </a:lnTo>
                <a:lnTo>
                  <a:pt x="409473" y="417753"/>
                </a:lnTo>
                <a:lnTo>
                  <a:pt x="387096" y="440182"/>
                </a:lnTo>
                <a:lnTo>
                  <a:pt x="467995" y="466979"/>
                </a:lnTo>
                <a:close/>
              </a:path>
              <a:path w="2456815" h="2649220">
                <a:moveTo>
                  <a:pt x="2456434" y="2648712"/>
                </a:moveTo>
                <a:lnTo>
                  <a:pt x="2440902" y="2612771"/>
                </a:lnTo>
                <a:lnTo>
                  <a:pt x="2422652" y="2570480"/>
                </a:lnTo>
                <a:lnTo>
                  <a:pt x="2402179" y="2594876"/>
                </a:lnTo>
                <a:lnTo>
                  <a:pt x="1777873" y="2070735"/>
                </a:lnTo>
                <a:lnTo>
                  <a:pt x="1769745" y="2080387"/>
                </a:lnTo>
                <a:lnTo>
                  <a:pt x="2394000" y="2604617"/>
                </a:lnTo>
                <a:lnTo>
                  <a:pt x="2373630" y="2628900"/>
                </a:lnTo>
                <a:lnTo>
                  <a:pt x="2456434" y="2648712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" y="1804416"/>
            <a:ext cx="11141202" cy="214655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684" rIns="0" bIns="0" rtlCol="0">
            <a:spAutoFit/>
          </a:bodyPr>
          <a:lstStyle/>
          <a:p>
            <a:pPr marL="2475230" marR="5080" indent="-1290955">
              <a:lnSpc>
                <a:spcPts val="4550"/>
              </a:lnSpc>
              <a:spcBef>
                <a:spcPts val="755"/>
              </a:spcBef>
            </a:pPr>
            <a:r>
              <a:rPr sz="4300" spc="-5" dirty="0"/>
              <a:t>5.Univariante</a:t>
            </a:r>
            <a:r>
              <a:rPr sz="4300" spc="-254" dirty="0"/>
              <a:t> </a:t>
            </a:r>
            <a:r>
              <a:rPr sz="4300" spc="-5" dirty="0"/>
              <a:t>Analysis </a:t>
            </a:r>
            <a:r>
              <a:rPr sz="4300" spc="-1060" dirty="0"/>
              <a:t> </a:t>
            </a:r>
            <a:r>
              <a:rPr sz="4300" spc="-5" dirty="0"/>
              <a:t>Categorical</a:t>
            </a:r>
            <a:endParaRPr sz="4300"/>
          </a:p>
        </p:txBody>
      </p:sp>
      <p:grpSp>
        <p:nvGrpSpPr>
          <p:cNvPr id="4" name="object 4"/>
          <p:cNvGrpSpPr/>
          <p:nvPr/>
        </p:nvGrpSpPr>
        <p:grpSpPr>
          <a:xfrm>
            <a:off x="621791" y="3801886"/>
            <a:ext cx="6726555" cy="2807970"/>
            <a:chOff x="621791" y="3801886"/>
            <a:chExt cx="6726555" cy="28079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91" y="5173980"/>
              <a:ext cx="918222" cy="9166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8600" y="3867912"/>
              <a:ext cx="3244596" cy="27416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15077" y="3801897"/>
              <a:ext cx="2233295" cy="1903730"/>
            </a:xfrm>
            <a:custGeom>
              <a:avLst/>
              <a:gdLst/>
              <a:ahLst/>
              <a:cxnLst/>
              <a:rect l="l" t="t" r="r" b="b"/>
              <a:pathLst>
                <a:path w="2233295" h="1903729">
                  <a:moveTo>
                    <a:pt x="873848" y="1033602"/>
                  </a:moveTo>
                  <a:lnTo>
                    <a:pt x="388378" y="1033602"/>
                  </a:lnTo>
                  <a:lnTo>
                    <a:pt x="388378" y="1577606"/>
                  </a:lnTo>
                  <a:lnTo>
                    <a:pt x="873848" y="1577606"/>
                  </a:lnTo>
                  <a:lnTo>
                    <a:pt x="873848" y="1033602"/>
                  </a:lnTo>
                  <a:close/>
                </a:path>
                <a:path w="2233295" h="1903729">
                  <a:moveTo>
                    <a:pt x="1424051" y="0"/>
                  </a:moveTo>
                  <a:lnTo>
                    <a:pt x="979360" y="0"/>
                  </a:lnTo>
                  <a:lnTo>
                    <a:pt x="1156081" y="148513"/>
                  </a:lnTo>
                  <a:lnTo>
                    <a:pt x="375107" y="804849"/>
                  </a:lnTo>
                  <a:lnTo>
                    <a:pt x="466382" y="881557"/>
                  </a:lnTo>
                  <a:lnTo>
                    <a:pt x="1247343" y="225488"/>
                  </a:lnTo>
                  <a:lnTo>
                    <a:pt x="1424051" y="373722"/>
                  </a:lnTo>
                  <a:lnTo>
                    <a:pt x="1424051" y="0"/>
                  </a:lnTo>
                  <a:close/>
                </a:path>
                <a:path w="2233295" h="1903729">
                  <a:moveTo>
                    <a:pt x="1553514" y="544004"/>
                  </a:moveTo>
                  <a:lnTo>
                    <a:pt x="1068044" y="544004"/>
                  </a:lnTo>
                  <a:lnTo>
                    <a:pt x="1068044" y="1577606"/>
                  </a:lnTo>
                  <a:lnTo>
                    <a:pt x="1553514" y="1577606"/>
                  </a:lnTo>
                  <a:lnTo>
                    <a:pt x="1553514" y="544004"/>
                  </a:lnTo>
                  <a:close/>
                </a:path>
                <a:path w="2233295" h="1903729">
                  <a:moveTo>
                    <a:pt x="2233180" y="1741246"/>
                  </a:moveTo>
                  <a:lnTo>
                    <a:pt x="194195" y="1741246"/>
                  </a:lnTo>
                  <a:lnTo>
                    <a:pt x="194195" y="266"/>
                  </a:lnTo>
                  <a:lnTo>
                    <a:pt x="0" y="266"/>
                  </a:lnTo>
                  <a:lnTo>
                    <a:pt x="0" y="1741246"/>
                  </a:lnTo>
                  <a:lnTo>
                    <a:pt x="0" y="1903628"/>
                  </a:lnTo>
                  <a:lnTo>
                    <a:pt x="2233180" y="1903628"/>
                  </a:lnTo>
                  <a:lnTo>
                    <a:pt x="2233180" y="1741246"/>
                  </a:lnTo>
                  <a:close/>
                </a:path>
                <a:path w="2233295" h="1903729">
                  <a:moveTo>
                    <a:pt x="2233180" y="0"/>
                  </a:moveTo>
                  <a:lnTo>
                    <a:pt x="1747697" y="0"/>
                  </a:lnTo>
                  <a:lnTo>
                    <a:pt x="1747697" y="1577606"/>
                  </a:lnTo>
                  <a:lnTo>
                    <a:pt x="2233180" y="1577606"/>
                  </a:lnTo>
                  <a:lnTo>
                    <a:pt x="2233180" y="0"/>
                  </a:lnTo>
                  <a:close/>
                </a:path>
              </a:pathLst>
            </a:custGeom>
            <a:solidFill>
              <a:srgbClr val="FFFFFF">
                <a:alpha val="7960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4264" y="3938015"/>
            <a:ext cx="5106162" cy="26769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436" y="1237488"/>
            <a:ext cx="5450586" cy="28887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283" y="309359"/>
            <a:ext cx="10138410" cy="86793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97760" y="415543"/>
            <a:ext cx="7897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5.1</a:t>
            </a:r>
            <a:r>
              <a:rPr sz="2800" b="0" spc="35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Gender/Age</a:t>
            </a:r>
            <a:r>
              <a:rPr sz="2800" b="0" spc="35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Group</a:t>
            </a:r>
            <a:r>
              <a:rPr sz="2800" b="0" spc="25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with</a:t>
            </a:r>
            <a:r>
              <a:rPr sz="2800" b="0" spc="2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respect</a:t>
            </a:r>
            <a:r>
              <a:rPr sz="2800" b="0" spc="20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to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50" dirty="0">
                <a:latin typeface="Calibri"/>
                <a:cs typeface="Calibri"/>
              </a:rPr>
              <a:t>Target</a:t>
            </a:r>
            <a:r>
              <a:rPr sz="2800" b="0" spc="-1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variables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9872" y="1312163"/>
            <a:ext cx="10857865" cy="2747010"/>
            <a:chOff x="499872" y="1312163"/>
            <a:chExt cx="10857865" cy="274701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872" y="1312163"/>
              <a:ext cx="5322570" cy="27470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7160" y="1705355"/>
              <a:ext cx="3600450" cy="198805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887716" y="1769110"/>
            <a:ext cx="3255645" cy="1733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4114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It seems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Female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applied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male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loan.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•"/>
            </a:pPr>
            <a:endParaRPr sz="1350">
              <a:latin typeface="Calibri"/>
              <a:cs typeface="Calibri"/>
            </a:endParaRPr>
          </a:p>
          <a:p>
            <a:pPr marL="299085" marR="293370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66.6%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Female clients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33.4%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male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are payment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difficulties.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•"/>
            </a:pPr>
            <a:endParaRPr sz="13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57% Female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 42%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male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with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difficulties.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22832" y="4005071"/>
            <a:ext cx="10389870" cy="2566035"/>
            <a:chOff x="1322832" y="4005071"/>
            <a:chExt cx="10389870" cy="256603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1988" y="4005071"/>
              <a:ext cx="4950713" cy="25336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2832" y="4582667"/>
              <a:ext cx="3502914" cy="198805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51863" y="4647438"/>
            <a:ext cx="3161665" cy="173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3619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Middle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Group(35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60)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applied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payment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difficulties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amongst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all.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 MT"/>
              <a:buChar char="•"/>
            </a:pPr>
            <a:endParaRPr sz="13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Senior</a:t>
            </a:r>
            <a:r>
              <a:rPr sz="1400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Citizens(60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400">
              <a:latin typeface="Calibri"/>
              <a:cs typeface="Calibri"/>
            </a:endParaRPr>
          </a:p>
          <a:p>
            <a:pPr marL="299085" marR="508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100)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14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young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(19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25)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age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facing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fewer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paying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difficulties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compared to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other age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12535" y="2229357"/>
            <a:ext cx="1995170" cy="676275"/>
          </a:xfrm>
          <a:custGeom>
            <a:avLst/>
            <a:gdLst/>
            <a:ahLst/>
            <a:cxnLst/>
            <a:rect l="l" t="t" r="r" b="b"/>
            <a:pathLst>
              <a:path w="1995170" h="676275">
                <a:moveTo>
                  <a:pt x="1918842" y="600075"/>
                </a:moveTo>
                <a:lnTo>
                  <a:pt x="1918842" y="676275"/>
                </a:lnTo>
                <a:lnTo>
                  <a:pt x="1982342" y="644525"/>
                </a:lnTo>
                <a:lnTo>
                  <a:pt x="1931542" y="644525"/>
                </a:lnTo>
                <a:lnTo>
                  <a:pt x="1931542" y="631825"/>
                </a:lnTo>
                <a:lnTo>
                  <a:pt x="1982342" y="631825"/>
                </a:lnTo>
                <a:lnTo>
                  <a:pt x="1918842" y="600075"/>
                </a:lnTo>
                <a:close/>
              </a:path>
              <a:path w="1995170" h="676275">
                <a:moveTo>
                  <a:pt x="991235" y="6350"/>
                </a:moveTo>
                <a:lnTo>
                  <a:pt x="991235" y="644525"/>
                </a:lnTo>
                <a:lnTo>
                  <a:pt x="1918842" y="644525"/>
                </a:lnTo>
                <a:lnTo>
                  <a:pt x="1918842" y="638175"/>
                </a:lnTo>
                <a:lnTo>
                  <a:pt x="1003935" y="638175"/>
                </a:lnTo>
                <a:lnTo>
                  <a:pt x="997585" y="631825"/>
                </a:lnTo>
                <a:lnTo>
                  <a:pt x="1003935" y="631825"/>
                </a:lnTo>
                <a:lnTo>
                  <a:pt x="1003935" y="12700"/>
                </a:lnTo>
                <a:lnTo>
                  <a:pt x="997585" y="12700"/>
                </a:lnTo>
                <a:lnTo>
                  <a:pt x="991235" y="6350"/>
                </a:lnTo>
                <a:close/>
              </a:path>
              <a:path w="1995170" h="676275">
                <a:moveTo>
                  <a:pt x="1982342" y="631825"/>
                </a:moveTo>
                <a:lnTo>
                  <a:pt x="1931542" y="631825"/>
                </a:lnTo>
                <a:lnTo>
                  <a:pt x="1931542" y="644525"/>
                </a:lnTo>
                <a:lnTo>
                  <a:pt x="1982342" y="644525"/>
                </a:lnTo>
                <a:lnTo>
                  <a:pt x="1995042" y="638175"/>
                </a:lnTo>
                <a:lnTo>
                  <a:pt x="1982342" y="631825"/>
                </a:lnTo>
                <a:close/>
              </a:path>
              <a:path w="1995170" h="676275">
                <a:moveTo>
                  <a:pt x="1003935" y="631825"/>
                </a:moveTo>
                <a:lnTo>
                  <a:pt x="997585" y="631825"/>
                </a:lnTo>
                <a:lnTo>
                  <a:pt x="1003935" y="638175"/>
                </a:lnTo>
                <a:lnTo>
                  <a:pt x="1003935" y="631825"/>
                </a:lnTo>
                <a:close/>
              </a:path>
              <a:path w="1995170" h="676275">
                <a:moveTo>
                  <a:pt x="1918842" y="631825"/>
                </a:moveTo>
                <a:lnTo>
                  <a:pt x="1003935" y="631825"/>
                </a:lnTo>
                <a:lnTo>
                  <a:pt x="1003935" y="638175"/>
                </a:lnTo>
                <a:lnTo>
                  <a:pt x="1918842" y="638175"/>
                </a:lnTo>
                <a:lnTo>
                  <a:pt x="1918842" y="631825"/>
                </a:lnTo>
                <a:close/>
              </a:path>
              <a:path w="1995170" h="676275">
                <a:moveTo>
                  <a:pt x="1003935" y="0"/>
                </a:moveTo>
                <a:lnTo>
                  <a:pt x="0" y="0"/>
                </a:lnTo>
                <a:lnTo>
                  <a:pt x="0" y="12700"/>
                </a:lnTo>
                <a:lnTo>
                  <a:pt x="991235" y="12700"/>
                </a:lnTo>
                <a:lnTo>
                  <a:pt x="991235" y="6350"/>
                </a:lnTo>
                <a:lnTo>
                  <a:pt x="1003935" y="6350"/>
                </a:lnTo>
                <a:lnTo>
                  <a:pt x="1003935" y="0"/>
                </a:lnTo>
                <a:close/>
              </a:path>
              <a:path w="1995170" h="676275">
                <a:moveTo>
                  <a:pt x="1003935" y="6350"/>
                </a:moveTo>
                <a:lnTo>
                  <a:pt x="991235" y="6350"/>
                </a:lnTo>
                <a:lnTo>
                  <a:pt x="997585" y="12700"/>
                </a:lnTo>
                <a:lnTo>
                  <a:pt x="1003935" y="12700"/>
                </a:lnTo>
                <a:lnTo>
                  <a:pt x="1003935" y="63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30496" y="5438902"/>
            <a:ext cx="1995170" cy="536575"/>
          </a:xfrm>
          <a:custGeom>
            <a:avLst/>
            <a:gdLst/>
            <a:ahLst/>
            <a:cxnLst/>
            <a:rect l="l" t="t" r="r" b="b"/>
            <a:pathLst>
              <a:path w="1995170" h="536575">
                <a:moveTo>
                  <a:pt x="76200" y="460146"/>
                </a:moveTo>
                <a:lnTo>
                  <a:pt x="0" y="498246"/>
                </a:lnTo>
                <a:lnTo>
                  <a:pt x="76200" y="536346"/>
                </a:lnTo>
                <a:lnTo>
                  <a:pt x="76200" y="504596"/>
                </a:lnTo>
                <a:lnTo>
                  <a:pt x="63500" y="504596"/>
                </a:lnTo>
                <a:lnTo>
                  <a:pt x="63500" y="491896"/>
                </a:lnTo>
                <a:lnTo>
                  <a:pt x="76200" y="491896"/>
                </a:lnTo>
                <a:lnTo>
                  <a:pt x="76200" y="460146"/>
                </a:lnTo>
                <a:close/>
              </a:path>
              <a:path w="1995170" h="536575">
                <a:moveTo>
                  <a:pt x="76200" y="491896"/>
                </a:moveTo>
                <a:lnTo>
                  <a:pt x="63500" y="491896"/>
                </a:lnTo>
                <a:lnTo>
                  <a:pt x="63500" y="504596"/>
                </a:lnTo>
                <a:lnTo>
                  <a:pt x="76200" y="504596"/>
                </a:lnTo>
                <a:lnTo>
                  <a:pt x="76200" y="491896"/>
                </a:lnTo>
                <a:close/>
              </a:path>
              <a:path w="1995170" h="536575">
                <a:moveTo>
                  <a:pt x="991234" y="491896"/>
                </a:moveTo>
                <a:lnTo>
                  <a:pt x="76200" y="491896"/>
                </a:lnTo>
                <a:lnTo>
                  <a:pt x="76200" y="504596"/>
                </a:lnTo>
                <a:lnTo>
                  <a:pt x="1003934" y="504596"/>
                </a:lnTo>
                <a:lnTo>
                  <a:pt x="1003934" y="498246"/>
                </a:lnTo>
                <a:lnTo>
                  <a:pt x="991234" y="498246"/>
                </a:lnTo>
                <a:lnTo>
                  <a:pt x="991234" y="491896"/>
                </a:lnTo>
                <a:close/>
              </a:path>
              <a:path w="1995170" h="536575">
                <a:moveTo>
                  <a:pt x="1995043" y="0"/>
                </a:moveTo>
                <a:lnTo>
                  <a:pt x="991234" y="0"/>
                </a:lnTo>
                <a:lnTo>
                  <a:pt x="991234" y="498246"/>
                </a:lnTo>
                <a:lnTo>
                  <a:pt x="997584" y="491896"/>
                </a:lnTo>
                <a:lnTo>
                  <a:pt x="1003934" y="491896"/>
                </a:lnTo>
                <a:lnTo>
                  <a:pt x="1003934" y="12700"/>
                </a:lnTo>
                <a:lnTo>
                  <a:pt x="997584" y="12700"/>
                </a:lnTo>
                <a:lnTo>
                  <a:pt x="1003934" y="6350"/>
                </a:lnTo>
                <a:lnTo>
                  <a:pt x="1995043" y="6350"/>
                </a:lnTo>
                <a:lnTo>
                  <a:pt x="1995043" y="0"/>
                </a:lnTo>
                <a:close/>
              </a:path>
              <a:path w="1995170" h="536575">
                <a:moveTo>
                  <a:pt x="1003934" y="491896"/>
                </a:moveTo>
                <a:lnTo>
                  <a:pt x="997584" y="491896"/>
                </a:lnTo>
                <a:lnTo>
                  <a:pt x="991234" y="498246"/>
                </a:lnTo>
                <a:lnTo>
                  <a:pt x="1003934" y="498246"/>
                </a:lnTo>
                <a:lnTo>
                  <a:pt x="1003934" y="491896"/>
                </a:lnTo>
                <a:close/>
              </a:path>
              <a:path w="1995170" h="536575">
                <a:moveTo>
                  <a:pt x="1003934" y="6350"/>
                </a:moveTo>
                <a:lnTo>
                  <a:pt x="997584" y="12700"/>
                </a:lnTo>
                <a:lnTo>
                  <a:pt x="1003934" y="12700"/>
                </a:lnTo>
                <a:lnTo>
                  <a:pt x="1003934" y="6350"/>
                </a:lnTo>
                <a:close/>
              </a:path>
              <a:path w="1995170" h="536575">
                <a:moveTo>
                  <a:pt x="1995043" y="6350"/>
                </a:moveTo>
                <a:lnTo>
                  <a:pt x="1003934" y="6350"/>
                </a:lnTo>
                <a:lnTo>
                  <a:pt x="1003934" y="12700"/>
                </a:lnTo>
                <a:lnTo>
                  <a:pt x="1995043" y="12700"/>
                </a:lnTo>
                <a:lnTo>
                  <a:pt x="1995043" y="63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9795" y="3393947"/>
            <a:ext cx="5148834" cy="323164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816" y="1344167"/>
            <a:ext cx="5356098" cy="3147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283" y="309359"/>
            <a:ext cx="10138410" cy="86793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20749" y="415543"/>
            <a:ext cx="8836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5.2</a:t>
            </a:r>
            <a:r>
              <a:rPr sz="2800" b="0" spc="20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CONTRACT/INCOME</a:t>
            </a:r>
            <a:r>
              <a:rPr sz="2800" b="0" spc="30" dirty="0">
                <a:latin typeface="Calibri"/>
                <a:cs typeface="Calibri"/>
              </a:rPr>
              <a:t> </a:t>
            </a:r>
            <a:r>
              <a:rPr sz="2800" b="0" spc="-40" dirty="0">
                <a:latin typeface="Calibri"/>
                <a:cs typeface="Calibri"/>
              </a:rPr>
              <a:t>Type</a:t>
            </a:r>
            <a:r>
              <a:rPr sz="2800" b="0" spc="15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with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respect</a:t>
            </a:r>
            <a:r>
              <a:rPr sz="2800" b="0" spc="10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to</a:t>
            </a:r>
            <a:r>
              <a:rPr sz="2800" b="0" spc="-5" dirty="0">
                <a:latin typeface="Calibri"/>
                <a:cs typeface="Calibri"/>
              </a:rPr>
              <a:t> </a:t>
            </a:r>
            <a:r>
              <a:rPr sz="2800" b="0" spc="-50" dirty="0">
                <a:latin typeface="Calibri"/>
                <a:cs typeface="Calibri"/>
              </a:rPr>
              <a:t>Target</a:t>
            </a:r>
            <a:r>
              <a:rPr sz="2800" b="0" spc="-2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variables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0316" y="1336547"/>
            <a:ext cx="3495294" cy="186613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96823" y="1414272"/>
            <a:ext cx="5210175" cy="3012440"/>
            <a:chOff x="496823" y="1414272"/>
            <a:chExt cx="5210175" cy="301244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823" y="1414272"/>
              <a:ext cx="5209794" cy="301218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4328" y="1467612"/>
              <a:ext cx="458724" cy="2956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1683" y="1481328"/>
              <a:ext cx="457200" cy="295656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858000" y="3508247"/>
            <a:ext cx="4939030" cy="3030855"/>
            <a:chOff x="6858000" y="3508247"/>
            <a:chExt cx="4939030" cy="3030855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8000" y="3508247"/>
              <a:ext cx="4938522" cy="30304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48727" y="3561587"/>
              <a:ext cx="458724" cy="2971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55579" y="3561587"/>
              <a:ext cx="458724" cy="29718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229602" y="1400937"/>
            <a:ext cx="3153410" cy="1586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applied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Cash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Loan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while a very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small proportion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applied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Revolving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Loan.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1300">
              <a:latin typeface="Calibri"/>
              <a:cs typeface="Calibri"/>
            </a:endParaRPr>
          </a:p>
          <a:p>
            <a:pPr marL="299085" marR="88900" indent="-287020">
              <a:lnSpc>
                <a:spcPct val="1026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But Clients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applied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Cash Loan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have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difficulties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2816" y="4610100"/>
            <a:ext cx="5871210" cy="1904238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52704" y="4669663"/>
            <a:ext cx="555688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who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applied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loans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getting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income</a:t>
            </a:r>
            <a:r>
              <a:rPr sz="1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Working,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Commercial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associate </a:t>
            </a:r>
            <a:r>
              <a:rPr sz="1200" spc="-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Pensioner are more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likely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apply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 loan,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highest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being the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Working-class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category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Wingdings"/>
              <a:buChar char=""/>
            </a:pPr>
            <a:endParaRPr sz="1150">
              <a:latin typeface="Calibri"/>
              <a:cs typeface="Calibri"/>
            </a:endParaRPr>
          </a:p>
          <a:p>
            <a:pPr marL="368935" indent="-356870">
              <a:lnSpc>
                <a:spcPct val="100000"/>
              </a:lnSpc>
              <a:buFont typeface="Wingdings"/>
              <a:buChar char=""/>
              <a:tabLst>
                <a:tab pos="368935" algn="l"/>
                <a:tab pos="36957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Businessman, students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Unemployed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likely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apply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loan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Wingdings"/>
              <a:buChar char=""/>
            </a:pPr>
            <a:endParaRPr sz="11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category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risk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 default.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Wingdings"/>
              <a:buChar char=""/>
            </a:pPr>
            <a:endParaRPr sz="11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State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Servant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Minimal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risk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default.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54623" y="2240279"/>
            <a:ext cx="1368425" cy="941705"/>
          </a:xfrm>
          <a:custGeom>
            <a:avLst/>
            <a:gdLst/>
            <a:ahLst/>
            <a:cxnLst/>
            <a:rect l="l" t="t" r="r" b="b"/>
            <a:pathLst>
              <a:path w="1368425" h="941705">
                <a:moveTo>
                  <a:pt x="677672" y="928497"/>
                </a:moveTo>
                <a:lnTo>
                  <a:pt x="0" y="928497"/>
                </a:lnTo>
                <a:lnTo>
                  <a:pt x="0" y="941197"/>
                </a:lnTo>
                <a:lnTo>
                  <a:pt x="690372" y="941197"/>
                </a:lnTo>
                <a:lnTo>
                  <a:pt x="690372" y="934847"/>
                </a:lnTo>
                <a:lnTo>
                  <a:pt x="677672" y="934847"/>
                </a:lnTo>
                <a:lnTo>
                  <a:pt x="677672" y="928497"/>
                </a:lnTo>
                <a:close/>
              </a:path>
              <a:path w="1368425" h="941705">
                <a:moveTo>
                  <a:pt x="1291844" y="31750"/>
                </a:moveTo>
                <a:lnTo>
                  <a:pt x="677672" y="31750"/>
                </a:lnTo>
                <a:lnTo>
                  <a:pt x="677672" y="934847"/>
                </a:lnTo>
                <a:lnTo>
                  <a:pt x="684022" y="928497"/>
                </a:lnTo>
                <a:lnTo>
                  <a:pt x="690372" y="928497"/>
                </a:lnTo>
                <a:lnTo>
                  <a:pt x="690372" y="44450"/>
                </a:lnTo>
                <a:lnTo>
                  <a:pt x="684022" y="44450"/>
                </a:lnTo>
                <a:lnTo>
                  <a:pt x="690372" y="38100"/>
                </a:lnTo>
                <a:lnTo>
                  <a:pt x="1291844" y="38100"/>
                </a:lnTo>
                <a:lnTo>
                  <a:pt x="1291844" y="31750"/>
                </a:lnTo>
                <a:close/>
              </a:path>
              <a:path w="1368425" h="941705">
                <a:moveTo>
                  <a:pt x="690372" y="928497"/>
                </a:moveTo>
                <a:lnTo>
                  <a:pt x="684022" y="928497"/>
                </a:lnTo>
                <a:lnTo>
                  <a:pt x="677672" y="934847"/>
                </a:lnTo>
                <a:lnTo>
                  <a:pt x="690372" y="934847"/>
                </a:lnTo>
                <a:lnTo>
                  <a:pt x="690372" y="928497"/>
                </a:lnTo>
                <a:close/>
              </a:path>
              <a:path w="1368425" h="941705">
                <a:moveTo>
                  <a:pt x="1291844" y="0"/>
                </a:moveTo>
                <a:lnTo>
                  <a:pt x="1291844" y="76200"/>
                </a:lnTo>
                <a:lnTo>
                  <a:pt x="1355344" y="44450"/>
                </a:lnTo>
                <a:lnTo>
                  <a:pt x="1304544" y="44450"/>
                </a:lnTo>
                <a:lnTo>
                  <a:pt x="1304544" y="31750"/>
                </a:lnTo>
                <a:lnTo>
                  <a:pt x="1355344" y="31750"/>
                </a:lnTo>
                <a:lnTo>
                  <a:pt x="1291844" y="0"/>
                </a:lnTo>
                <a:close/>
              </a:path>
              <a:path w="1368425" h="941705">
                <a:moveTo>
                  <a:pt x="690372" y="38100"/>
                </a:moveTo>
                <a:lnTo>
                  <a:pt x="684022" y="44450"/>
                </a:lnTo>
                <a:lnTo>
                  <a:pt x="690372" y="44450"/>
                </a:lnTo>
                <a:lnTo>
                  <a:pt x="690372" y="38100"/>
                </a:lnTo>
                <a:close/>
              </a:path>
              <a:path w="1368425" h="941705">
                <a:moveTo>
                  <a:pt x="1291844" y="38100"/>
                </a:moveTo>
                <a:lnTo>
                  <a:pt x="690372" y="38100"/>
                </a:lnTo>
                <a:lnTo>
                  <a:pt x="690372" y="44450"/>
                </a:lnTo>
                <a:lnTo>
                  <a:pt x="1291844" y="44450"/>
                </a:lnTo>
                <a:lnTo>
                  <a:pt x="1291844" y="38100"/>
                </a:lnTo>
                <a:close/>
              </a:path>
              <a:path w="1368425" h="941705">
                <a:moveTo>
                  <a:pt x="1355344" y="31750"/>
                </a:moveTo>
                <a:lnTo>
                  <a:pt x="1304544" y="31750"/>
                </a:lnTo>
                <a:lnTo>
                  <a:pt x="1304544" y="44450"/>
                </a:lnTo>
                <a:lnTo>
                  <a:pt x="1355344" y="44450"/>
                </a:lnTo>
                <a:lnTo>
                  <a:pt x="1368044" y="38100"/>
                </a:lnTo>
                <a:lnTo>
                  <a:pt x="1355344" y="317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25540" y="5246878"/>
            <a:ext cx="566420" cy="313690"/>
          </a:xfrm>
          <a:custGeom>
            <a:avLst/>
            <a:gdLst/>
            <a:ahLst/>
            <a:cxnLst/>
            <a:rect l="l" t="t" r="r" b="b"/>
            <a:pathLst>
              <a:path w="566420" h="313689">
                <a:moveTo>
                  <a:pt x="76200" y="236982"/>
                </a:moveTo>
                <a:lnTo>
                  <a:pt x="0" y="275082"/>
                </a:lnTo>
                <a:lnTo>
                  <a:pt x="76200" y="313182"/>
                </a:lnTo>
                <a:lnTo>
                  <a:pt x="76200" y="281432"/>
                </a:lnTo>
                <a:lnTo>
                  <a:pt x="63500" y="281432"/>
                </a:lnTo>
                <a:lnTo>
                  <a:pt x="63500" y="268732"/>
                </a:lnTo>
                <a:lnTo>
                  <a:pt x="76200" y="268732"/>
                </a:lnTo>
                <a:lnTo>
                  <a:pt x="76200" y="236982"/>
                </a:lnTo>
                <a:close/>
              </a:path>
              <a:path w="566420" h="313689">
                <a:moveTo>
                  <a:pt x="76200" y="268732"/>
                </a:moveTo>
                <a:lnTo>
                  <a:pt x="63500" y="268732"/>
                </a:lnTo>
                <a:lnTo>
                  <a:pt x="63500" y="281432"/>
                </a:lnTo>
                <a:lnTo>
                  <a:pt x="76200" y="281432"/>
                </a:lnTo>
                <a:lnTo>
                  <a:pt x="76200" y="268732"/>
                </a:lnTo>
                <a:close/>
              </a:path>
              <a:path w="566420" h="313689">
                <a:moveTo>
                  <a:pt x="276606" y="268732"/>
                </a:moveTo>
                <a:lnTo>
                  <a:pt x="76200" y="268732"/>
                </a:lnTo>
                <a:lnTo>
                  <a:pt x="76200" y="281432"/>
                </a:lnTo>
                <a:lnTo>
                  <a:pt x="289306" y="281432"/>
                </a:lnTo>
                <a:lnTo>
                  <a:pt x="289306" y="275082"/>
                </a:lnTo>
                <a:lnTo>
                  <a:pt x="276606" y="275082"/>
                </a:lnTo>
                <a:lnTo>
                  <a:pt x="276606" y="268732"/>
                </a:lnTo>
                <a:close/>
              </a:path>
              <a:path w="566420" h="313689">
                <a:moveTo>
                  <a:pt x="565912" y="0"/>
                </a:moveTo>
                <a:lnTo>
                  <a:pt x="276606" y="0"/>
                </a:lnTo>
                <a:lnTo>
                  <a:pt x="276606" y="275082"/>
                </a:lnTo>
                <a:lnTo>
                  <a:pt x="282956" y="268732"/>
                </a:lnTo>
                <a:lnTo>
                  <a:pt x="289306" y="268732"/>
                </a:lnTo>
                <a:lnTo>
                  <a:pt x="289306" y="12700"/>
                </a:lnTo>
                <a:lnTo>
                  <a:pt x="282956" y="12700"/>
                </a:lnTo>
                <a:lnTo>
                  <a:pt x="289306" y="6350"/>
                </a:lnTo>
                <a:lnTo>
                  <a:pt x="565912" y="6350"/>
                </a:lnTo>
                <a:lnTo>
                  <a:pt x="565912" y="0"/>
                </a:lnTo>
                <a:close/>
              </a:path>
              <a:path w="566420" h="313689">
                <a:moveTo>
                  <a:pt x="289306" y="268732"/>
                </a:moveTo>
                <a:lnTo>
                  <a:pt x="282956" y="268732"/>
                </a:lnTo>
                <a:lnTo>
                  <a:pt x="276606" y="275082"/>
                </a:lnTo>
                <a:lnTo>
                  <a:pt x="289306" y="275082"/>
                </a:lnTo>
                <a:lnTo>
                  <a:pt x="289306" y="268732"/>
                </a:lnTo>
                <a:close/>
              </a:path>
              <a:path w="566420" h="313689">
                <a:moveTo>
                  <a:pt x="289306" y="6350"/>
                </a:moveTo>
                <a:lnTo>
                  <a:pt x="282956" y="12700"/>
                </a:lnTo>
                <a:lnTo>
                  <a:pt x="289306" y="12700"/>
                </a:lnTo>
                <a:lnTo>
                  <a:pt x="289306" y="6350"/>
                </a:lnTo>
                <a:close/>
              </a:path>
              <a:path w="566420" h="313689">
                <a:moveTo>
                  <a:pt x="565912" y="6350"/>
                </a:moveTo>
                <a:lnTo>
                  <a:pt x="289306" y="6350"/>
                </a:lnTo>
                <a:lnTo>
                  <a:pt x="289306" y="12700"/>
                </a:lnTo>
                <a:lnTo>
                  <a:pt x="565912" y="12700"/>
                </a:lnTo>
                <a:lnTo>
                  <a:pt x="565912" y="63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9795" y="3393947"/>
            <a:ext cx="5148834" cy="323164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816" y="1344167"/>
            <a:ext cx="5356098" cy="3147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283" y="309359"/>
            <a:ext cx="10138410" cy="86793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32585" y="415543"/>
            <a:ext cx="84143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5.3</a:t>
            </a:r>
            <a:r>
              <a:rPr sz="2800" b="0" spc="25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Education/Family</a:t>
            </a:r>
            <a:r>
              <a:rPr sz="2800" b="0" spc="30" dirty="0">
                <a:latin typeface="Calibri"/>
                <a:cs typeface="Calibri"/>
              </a:rPr>
              <a:t> </a:t>
            </a:r>
            <a:r>
              <a:rPr sz="2800" b="0" spc="-40" dirty="0">
                <a:latin typeface="Calibri"/>
                <a:cs typeface="Calibri"/>
              </a:rPr>
              <a:t>Type</a:t>
            </a:r>
            <a:r>
              <a:rPr sz="2800" b="0" spc="15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with </a:t>
            </a:r>
            <a:r>
              <a:rPr sz="2800" b="0" spc="-10" dirty="0">
                <a:latin typeface="Calibri"/>
                <a:cs typeface="Calibri"/>
              </a:rPr>
              <a:t>respect</a:t>
            </a:r>
            <a:r>
              <a:rPr sz="2800" b="0" spc="25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to</a:t>
            </a:r>
            <a:r>
              <a:rPr sz="2800" b="0" spc="-5" dirty="0">
                <a:latin typeface="Calibri"/>
                <a:cs typeface="Calibri"/>
              </a:rPr>
              <a:t> </a:t>
            </a:r>
            <a:r>
              <a:rPr sz="2800" b="0" spc="-50" dirty="0">
                <a:latin typeface="Calibri"/>
                <a:cs typeface="Calibri"/>
              </a:rPr>
              <a:t>Target</a:t>
            </a:r>
            <a:r>
              <a:rPr sz="2800" b="0" spc="-3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variables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82028" y="1231391"/>
            <a:ext cx="4729733" cy="169087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202551" y="1473453"/>
            <a:ext cx="43307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186055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Clients having Secondary/Secondary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Special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Education are more </a:t>
            </a:r>
            <a:r>
              <a:rPr sz="1200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likely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to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apply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Loan.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 MT"/>
              <a:buChar char="•"/>
            </a:pPr>
            <a:endParaRPr sz="1150">
              <a:latin typeface="Calibri"/>
              <a:cs typeface="Calibri"/>
            </a:endParaRPr>
          </a:p>
          <a:p>
            <a:pPr marL="184785" marR="5080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Also, clients having Secondary/Secondary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Special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Education are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facing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higher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payment difficulties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,so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they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high risk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 default. </a:t>
            </a:r>
            <a:r>
              <a:rPr sz="1200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education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minimal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risk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7576" y="4622291"/>
            <a:ext cx="5871210" cy="169240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7768" y="4687570"/>
            <a:ext cx="541020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3352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It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seems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that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Married clients applied most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for the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loan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have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higher </a:t>
            </a:r>
            <a:r>
              <a:rPr sz="1200" spc="-3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difficulties.</a:t>
            </a:r>
            <a:endParaRPr sz="12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Widows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are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less</a:t>
            </a:r>
            <a:r>
              <a:rPr sz="12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likely to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apply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loan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and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have minimal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risk.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 MT"/>
              <a:buChar char="•"/>
            </a:pPr>
            <a:endParaRPr sz="1050">
              <a:latin typeface="Segoe UI"/>
              <a:cs typeface="Segoe U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Clients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with the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single relationship have minimal risk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default i.e., have less </a:t>
            </a:r>
            <a:r>
              <a:rPr sz="1200" spc="-3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difficulties.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54623" y="2240279"/>
            <a:ext cx="1368425" cy="941705"/>
          </a:xfrm>
          <a:custGeom>
            <a:avLst/>
            <a:gdLst/>
            <a:ahLst/>
            <a:cxnLst/>
            <a:rect l="l" t="t" r="r" b="b"/>
            <a:pathLst>
              <a:path w="1368425" h="941705">
                <a:moveTo>
                  <a:pt x="677672" y="928497"/>
                </a:moveTo>
                <a:lnTo>
                  <a:pt x="0" y="928497"/>
                </a:lnTo>
                <a:lnTo>
                  <a:pt x="0" y="941197"/>
                </a:lnTo>
                <a:lnTo>
                  <a:pt x="690372" y="941197"/>
                </a:lnTo>
                <a:lnTo>
                  <a:pt x="690372" y="934847"/>
                </a:lnTo>
                <a:lnTo>
                  <a:pt x="677672" y="934847"/>
                </a:lnTo>
                <a:lnTo>
                  <a:pt x="677672" y="928497"/>
                </a:lnTo>
                <a:close/>
              </a:path>
              <a:path w="1368425" h="941705">
                <a:moveTo>
                  <a:pt x="1291844" y="31750"/>
                </a:moveTo>
                <a:lnTo>
                  <a:pt x="677672" y="31750"/>
                </a:lnTo>
                <a:lnTo>
                  <a:pt x="677672" y="934847"/>
                </a:lnTo>
                <a:lnTo>
                  <a:pt x="684022" y="928497"/>
                </a:lnTo>
                <a:lnTo>
                  <a:pt x="690372" y="928497"/>
                </a:lnTo>
                <a:lnTo>
                  <a:pt x="690372" y="44450"/>
                </a:lnTo>
                <a:lnTo>
                  <a:pt x="684022" y="44450"/>
                </a:lnTo>
                <a:lnTo>
                  <a:pt x="690372" y="38100"/>
                </a:lnTo>
                <a:lnTo>
                  <a:pt x="1291844" y="38100"/>
                </a:lnTo>
                <a:lnTo>
                  <a:pt x="1291844" y="31750"/>
                </a:lnTo>
                <a:close/>
              </a:path>
              <a:path w="1368425" h="941705">
                <a:moveTo>
                  <a:pt x="690372" y="928497"/>
                </a:moveTo>
                <a:lnTo>
                  <a:pt x="684022" y="928497"/>
                </a:lnTo>
                <a:lnTo>
                  <a:pt x="677672" y="934847"/>
                </a:lnTo>
                <a:lnTo>
                  <a:pt x="690372" y="934847"/>
                </a:lnTo>
                <a:lnTo>
                  <a:pt x="690372" y="928497"/>
                </a:lnTo>
                <a:close/>
              </a:path>
              <a:path w="1368425" h="941705">
                <a:moveTo>
                  <a:pt x="1291844" y="0"/>
                </a:moveTo>
                <a:lnTo>
                  <a:pt x="1291844" y="76200"/>
                </a:lnTo>
                <a:lnTo>
                  <a:pt x="1355344" y="44450"/>
                </a:lnTo>
                <a:lnTo>
                  <a:pt x="1304544" y="44450"/>
                </a:lnTo>
                <a:lnTo>
                  <a:pt x="1304544" y="31750"/>
                </a:lnTo>
                <a:lnTo>
                  <a:pt x="1355344" y="31750"/>
                </a:lnTo>
                <a:lnTo>
                  <a:pt x="1291844" y="0"/>
                </a:lnTo>
                <a:close/>
              </a:path>
              <a:path w="1368425" h="941705">
                <a:moveTo>
                  <a:pt x="690372" y="38100"/>
                </a:moveTo>
                <a:lnTo>
                  <a:pt x="684022" y="44450"/>
                </a:lnTo>
                <a:lnTo>
                  <a:pt x="690372" y="44450"/>
                </a:lnTo>
                <a:lnTo>
                  <a:pt x="690372" y="38100"/>
                </a:lnTo>
                <a:close/>
              </a:path>
              <a:path w="1368425" h="941705">
                <a:moveTo>
                  <a:pt x="1291844" y="38100"/>
                </a:moveTo>
                <a:lnTo>
                  <a:pt x="690372" y="38100"/>
                </a:lnTo>
                <a:lnTo>
                  <a:pt x="690372" y="44450"/>
                </a:lnTo>
                <a:lnTo>
                  <a:pt x="1291844" y="44450"/>
                </a:lnTo>
                <a:lnTo>
                  <a:pt x="1291844" y="38100"/>
                </a:lnTo>
                <a:close/>
              </a:path>
              <a:path w="1368425" h="941705">
                <a:moveTo>
                  <a:pt x="1355344" y="31750"/>
                </a:moveTo>
                <a:lnTo>
                  <a:pt x="1304544" y="31750"/>
                </a:lnTo>
                <a:lnTo>
                  <a:pt x="1304544" y="44450"/>
                </a:lnTo>
                <a:lnTo>
                  <a:pt x="1355344" y="44450"/>
                </a:lnTo>
                <a:lnTo>
                  <a:pt x="1368044" y="38100"/>
                </a:lnTo>
                <a:lnTo>
                  <a:pt x="1355344" y="317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25540" y="5246878"/>
            <a:ext cx="566420" cy="313690"/>
          </a:xfrm>
          <a:custGeom>
            <a:avLst/>
            <a:gdLst/>
            <a:ahLst/>
            <a:cxnLst/>
            <a:rect l="l" t="t" r="r" b="b"/>
            <a:pathLst>
              <a:path w="566420" h="313689">
                <a:moveTo>
                  <a:pt x="76200" y="236982"/>
                </a:moveTo>
                <a:lnTo>
                  <a:pt x="0" y="275082"/>
                </a:lnTo>
                <a:lnTo>
                  <a:pt x="76200" y="313182"/>
                </a:lnTo>
                <a:lnTo>
                  <a:pt x="76200" y="281432"/>
                </a:lnTo>
                <a:lnTo>
                  <a:pt x="63500" y="281432"/>
                </a:lnTo>
                <a:lnTo>
                  <a:pt x="63500" y="268732"/>
                </a:lnTo>
                <a:lnTo>
                  <a:pt x="76200" y="268732"/>
                </a:lnTo>
                <a:lnTo>
                  <a:pt x="76200" y="236982"/>
                </a:lnTo>
                <a:close/>
              </a:path>
              <a:path w="566420" h="313689">
                <a:moveTo>
                  <a:pt x="76200" y="268732"/>
                </a:moveTo>
                <a:lnTo>
                  <a:pt x="63500" y="268732"/>
                </a:lnTo>
                <a:lnTo>
                  <a:pt x="63500" y="281432"/>
                </a:lnTo>
                <a:lnTo>
                  <a:pt x="76200" y="281432"/>
                </a:lnTo>
                <a:lnTo>
                  <a:pt x="76200" y="268732"/>
                </a:lnTo>
                <a:close/>
              </a:path>
              <a:path w="566420" h="313689">
                <a:moveTo>
                  <a:pt x="276606" y="268732"/>
                </a:moveTo>
                <a:lnTo>
                  <a:pt x="76200" y="268732"/>
                </a:lnTo>
                <a:lnTo>
                  <a:pt x="76200" y="281432"/>
                </a:lnTo>
                <a:lnTo>
                  <a:pt x="289306" y="281432"/>
                </a:lnTo>
                <a:lnTo>
                  <a:pt x="289306" y="275082"/>
                </a:lnTo>
                <a:lnTo>
                  <a:pt x="276606" y="275082"/>
                </a:lnTo>
                <a:lnTo>
                  <a:pt x="276606" y="268732"/>
                </a:lnTo>
                <a:close/>
              </a:path>
              <a:path w="566420" h="313689">
                <a:moveTo>
                  <a:pt x="565912" y="0"/>
                </a:moveTo>
                <a:lnTo>
                  <a:pt x="276606" y="0"/>
                </a:lnTo>
                <a:lnTo>
                  <a:pt x="276606" y="275082"/>
                </a:lnTo>
                <a:lnTo>
                  <a:pt x="282956" y="268732"/>
                </a:lnTo>
                <a:lnTo>
                  <a:pt x="289306" y="268732"/>
                </a:lnTo>
                <a:lnTo>
                  <a:pt x="289306" y="12700"/>
                </a:lnTo>
                <a:lnTo>
                  <a:pt x="282956" y="12700"/>
                </a:lnTo>
                <a:lnTo>
                  <a:pt x="289306" y="6350"/>
                </a:lnTo>
                <a:lnTo>
                  <a:pt x="565912" y="6350"/>
                </a:lnTo>
                <a:lnTo>
                  <a:pt x="565912" y="0"/>
                </a:lnTo>
                <a:close/>
              </a:path>
              <a:path w="566420" h="313689">
                <a:moveTo>
                  <a:pt x="289306" y="268732"/>
                </a:moveTo>
                <a:lnTo>
                  <a:pt x="282956" y="268732"/>
                </a:lnTo>
                <a:lnTo>
                  <a:pt x="276606" y="275082"/>
                </a:lnTo>
                <a:lnTo>
                  <a:pt x="289306" y="275082"/>
                </a:lnTo>
                <a:lnTo>
                  <a:pt x="289306" y="268732"/>
                </a:lnTo>
                <a:close/>
              </a:path>
              <a:path w="566420" h="313689">
                <a:moveTo>
                  <a:pt x="289306" y="6350"/>
                </a:moveTo>
                <a:lnTo>
                  <a:pt x="282956" y="12700"/>
                </a:lnTo>
                <a:lnTo>
                  <a:pt x="289306" y="12700"/>
                </a:lnTo>
                <a:lnTo>
                  <a:pt x="289306" y="6350"/>
                </a:lnTo>
                <a:close/>
              </a:path>
              <a:path w="566420" h="313689">
                <a:moveTo>
                  <a:pt x="565912" y="6350"/>
                </a:moveTo>
                <a:lnTo>
                  <a:pt x="289306" y="6350"/>
                </a:lnTo>
                <a:lnTo>
                  <a:pt x="289306" y="12700"/>
                </a:lnTo>
                <a:lnTo>
                  <a:pt x="565912" y="12700"/>
                </a:lnTo>
                <a:lnTo>
                  <a:pt x="565912" y="63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527304" y="1438655"/>
            <a:ext cx="5126990" cy="2915920"/>
            <a:chOff x="527304" y="1438655"/>
            <a:chExt cx="5126990" cy="291592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304" y="1438655"/>
              <a:ext cx="5126736" cy="29154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2123" y="1449323"/>
              <a:ext cx="512063" cy="3322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54908" y="1473707"/>
              <a:ext cx="477012" cy="307848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877811" y="3485388"/>
            <a:ext cx="4855845" cy="2997835"/>
            <a:chOff x="6877811" y="3485388"/>
            <a:chExt cx="4855845" cy="299783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77811" y="3485388"/>
              <a:ext cx="4855463" cy="29977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93479" y="3547872"/>
              <a:ext cx="512064" cy="3322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56264" y="3582924"/>
              <a:ext cx="477012" cy="307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3511" y="3390900"/>
            <a:ext cx="5147309" cy="323164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816" y="1344167"/>
            <a:ext cx="5356098" cy="3147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283" y="309359"/>
            <a:ext cx="10138410" cy="86793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46072" y="415543"/>
            <a:ext cx="8984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5.3</a:t>
            </a:r>
            <a:r>
              <a:rPr sz="2800" b="0" spc="2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Occupation/Income</a:t>
            </a:r>
            <a:r>
              <a:rPr sz="2800" b="0" spc="3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Range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with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respect</a:t>
            </a:r>
            <a:r>
              <a:rPr sz="2800" b="0" spc="15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to</a:t>
            </a:r>
            <a:r>
              <a:rPr sz="2800" b="0" spc="-5" dirty="0">
                <a:latin typeface="Calibri"/>
                <a:cs typeface="Calibri"/>
              </a:rPr>
              <a:t> </a:t>
            </a:r>
            <a:r>
              <a:rPr sz="2800" b="0" spc="-50" dirty="0">
                <a:latin typeface="Calibri"/>
                <a:cs typeface="Calibri"/>
              </a:rPr>
              <a:t>Target</a:t>
            </a:r>
            <a:r>
              <a:rPr sz="2800" b="0" spc="-2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variables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17080" y="1344167"/>
            <a:ext cx="4783074" cy="172288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246366" y="1613992"/>
            <a:ext cx="4441190" cy="109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Pensioners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Laborers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applied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loan.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Pensioner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being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highest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laborers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higher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difficulties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have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risk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default.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8431" y="4623815"/>
            <a:ext cx="5913882" cy="190576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7768" y="4893309"/>
            <a:ext cx="5572760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Medium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salary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likely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apply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loan.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difficulties.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low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medium income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risk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default.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 MT"/>
              <a:buChar char="•"/>
            </a:pPr>
            <a:endParaRPr sz="13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salaries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are at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minimal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risk.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54623" y="2240279"/>
            <a:ext cx="1368425" cy="941705"/>
          </a:xfrm>
          <a:custGeom>
            <a:avLst/>
            <a:gdLst/>
            <a:ahLst/>
            <a:cxnLst/>
            <a:rect l="l" t="t" r="r" b="b"/>
            <a:pathLst>
              <a:path w="1368425" h="941705">
                <a:moveTo>
                  <a:pt x="677672" y="928497"/>
                </a:moveTo>
                <a:lnTo>
                  <a:pt x="0" y="928497"/>
                </a:lnTo>
                <a:lnTo>
                  <a:pt x="0" y="941197"/>
                </a:lnTo>
                <a:lnTo>
                  <a:pt x="690372" y="941197"/>
                </a:lnTo>
                <a:lnTo>
                  <a:pt x="690372" y="934847"/>
                </a:lnTo>
                <a:lnTo>
                  <a:pt x="677672" y="934847"/>
                </a:lnTo>
                <a:lnTo>
                  <a:pt x="677672" y="928497"/>
                </a:lnTo>
                <a:close/>
              </a:path>
              <a:path w="1368425" h="941705">
                <a:moveTo>
                  <a:pt x="1291844" y="31750"/>
                </a:moveTo>
                <a:lnTo>
                  <a:pt x="677672" y="31750"/>
                </a:lnTo>
                <a:lnTo>
                  <a:pt x="677672" y="934847"/>
                </a:lnTo>
                <a:lnTo>
                  <a:pt x="684022" y="928497"/>
                </a:lnTo>
                <a:lnTo>
                  <a:pt x="690372" y="928497"/>
                </a:lnTo>
                <a:lnTo>
                  <a:pt x="690372" y="44450"/>
                </a:lnTo>
                <a:lnTo>
                  <a:pt x="684022" y="44450"/>
                </a:lnTo>
                <a:lnTo>
                  <a:pt x="690372" y="38100"/>
                </a:lnTo>
                <a:lnTo>
                  <a:pt x="1291844" y="38100"/>
                </a:lnTo>
                <a:lnTo>
                  <a:pt x="1291844" y="31750"/>
                </a:lnTo>
                <a:close/>
              </a:path>
              <a:path w="1368425" h="941705">
                <a:moveTo>
                  <a:pt x="690372" y="928497"/>
                </a:moveTo>
                <a:lnTo>
                  <a:pt x="684022" y="928497"/>
                </a:lnTo>
                <a:lnTo>
                  <a:pt x="677672" y="934847"/>
                </a:lnTo>
                <a:lnTo>
                  <a:pt x="690372" y="934847"/>
                </a:lnTo>
                <a:lnTo>
                  <a:pt x="690372" y="928497"/>
                </a:lnTo>
                <a:close/>
              </a:path>
              <a:path w="1368425" h="941705">
                <a:moveTo>
                  <a:pt x="1291844" y="0"/>
                </a:moveTo>
                <a:lnTo>
                  <a:pt x="1291844" y="76200"/>
                </a:lnTo>
                <a:lnTo>
                  <a:pt x="1355344" y="44450"/>
                </a:lnTo>
                <a:lnTo>
                  <a:pt x="1304544" y="44450"/>
                </a:lnTo>
                <a:lnTo>
                  <a:pt x="1304544" y="31750"/>
                </a:lnTo>
                <a:lnTo>
                  <a:pt x="1355344" y="31750"/>
                </a:lnTo>
                <a:lnTo>
                  <a:pt x="1291844" y="0"/>
                </a:lnTo>
                <a:close/>
              </a:path>
              <a:path w="1368425" h="941705">
                <a:moveTo>
                  <a:pt x="690372" y="38100"/>
                </a:moveTo>
                <a:lnTo>
                  <a:pt x="684022" y="44450"/>
                </a:lnTo>
                <a:lnTo>
                  <a:pt x="690372" y="44450"/>
                </a:lnTo>
                <a:lnTo>
                  <a:pt x="690372" y="38100"/>
                </a:lnTo>
                <a:close/>
              </a:path>
              <a:path w="1368425" h="941705">
                <a:moveTo>
                  <a:pt x="1291844" y="38100"/>
                </a:moveTo>
                <a:lnTo>
                  <a:pt x="690372" y="38100"/>
                </a:lnTo>
                <a:lnTo>
                  <a:pt x="690372" y="44450"/>
                </a:lnTo>
                <a:lnTo>
                  <a:pt x="1291844" y="44450"/>
                </a:lnTo>
                <a:lnTo>
                  <a:pt x="1291844" y="38100"/>
                </a:lnTo>
                <a:close/>
              </a:path>
              <a:path w="1368425" h="941705">
                <a:moveTo>
                  <a:pt x="1355344" y="31750"/>
                </a:moveTo>
                <a:lnTo>
                  <a:pt x="1304544" y="31750"/>
                </a:lnTo>
                <a:lnTo>
                  <a:pt x="1304544" y="44450"/>
                </a:lnTo>
                <a:lnTo>
                  <a:pt x="1355344" y="44450"/>
                </a:lnTo>
                <a:lnTo>
                  <a:pt x="1368044" y="38100"/>
                </a:lnTo>
                <a:lnTo>
                  <a:pt x="1355344" y="317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25540" y="5246878"/>
            <a:ext cx="566420" cy="313690"/>
          </a:xfrm>
          <a:custGeom>
            <a:avLst/>
            <a:gdLst/>
            <a:ahLst/>
            <a:cxnLst/>
            <a:rect l="l" t="t" r="r" b="b"/>
            <a:pathLst>
              <a:path w="566420" h="313689">
                <a:moveTo>
                  <a:pt x="76200" y="236982"/>
                </a:moveTo>
                <a:lnTo>
                  <a:pt x="0" y="275082"/>
                </a:lnTo>
                <a:lnTo>
                  <a:pt x="76200" y="313182"/>
                </a:lnTo>
                <a:lnTo>
                  <a:pt x="76200" y="281432"/>
                </a:lnTo>
                <a:lnTo>
                  <a:pt x="63500" y="281432"/>
                </a:lnTo>
                <a:lnTo>
                  <a:pt x="63500" y="268732"/>
                </a:lnTo>
                <a:lnTo>
                  <a:pt x="76200" y="268732"/>
                </a:lnTo>
                <a:lnTo>
                  <a:pt x="76200" y="236982"/>
                </a:lnTo>
                <a:close/>
              </a:path>
              <a:path w="566420" h="313689">
                <a:moveTo>
                  <a:pt x="76200" y="268732"/>
                </a:moveTo>
                <a:lnTo>
                  <a:pt x="63500" y="268732"/>
                </a:lnTo>
                <a:lnTo>
                  <a:pt x="63500" y="281432"/>
                </a:lnTo>
                <a:lnTo>
                  <a:pt x="76200" y="281432"/>
                </a:lnTo>
                <a:lnTo>
                  <a:pt x="76200" y="268732"/>
                </a:lnTo>
                <a:close/>
              </a:path>
              <a:path w="566420" h="313689">
                <a:moveTo>
                  <a:pt x="276606" y="268732"/>
                </a:moveTo>
                <a:lnTo>
                  <a:pt x="76200" y="268732"/>
                </a:lnTo>
                <a:lnTo>
                  <a:pt x="76200" y="281432"/>
                </a:lnTo>
                <a:lnTo>
                  <a:pt x="289306" y="281432"/>
                </a:lnTo>
                <a:lnTo>
                  <a:pt x="289306" y="275082"/>
                </a:lnTo>
                <a:lnTo>
                  <a:pt x="276606" y="275082"/>
                </a:lnTo>
                <a:lnTo>
                  <a:pt x="276606" y="268732"/>
                </a:lnTo>
                <a:close/>
              </a:path>
              <a:path w="566420" h="313689">
                <a:moveTo>
                  <a:pt x="565912" y="0"/>
                </a:moveTo>
                <a:lnTo>
                  <a:pt x="276606" y="0"/>
                </a:lnTo>
                <a:lnTo>
                  <a:pt x="276606" y="275082"/>
                </a:lnTo>
                <a:lnTo>
                  <a:pt x="282956" y="268732"/>
                </a:lnTo>
                <a:lnTo>
                  <a:pt x="289306" y="268732"/>
                </a:lnTo>
                <a:lnTo>
                  <a:pt x="289306" y="12700"/>
                </a:lnTo>
                <a:lnTo>
                  <a:pt x="282956" y="12700"/>
                </a:lnTo>
                <a:lnTo>
                  <a:pt x="289306" y="6350"/>
                </a:lnTo>
                <a:lnTo>
                  <a:pt x="565912" y="6350"/>
                </a:lnTo>
                <a:lnTo>
                  <a:pt x="565912" y="0"/>
                </a:lnTo>
                <a:close/>
              </a:path>
              <a:path w="566420" h="313689">
                <a:moveTo>
                  <a:pt x="289306" y="268732"/>
                </a:moveTo>
                <a:lnTo>
                  <a:pt x="282956" y="268732"/>
                </a:lnTo>
                <a:lnTo>
                  <a:pt x="276606" y="275082"/>
                </a:lnTo>
                <a:lnTo>
                  <a:pt x="289306" y="275082"/>
                </a:lnTo>
                <a:lnTo>
                  <a:pt x="289306" y="268732"/>
                </a:lnTo>
                <a:close/>
              </a:path>
              <a:path w="566420" h="313689">
                <a:moveTo>
                  <a:pt x="289306" y="6350"/>
                </a:moveTo>
                <a:lnTo>
                  <a:pt x="282956" y="12700"/>
                </a:lnTo>
                <a:lnTo>
                  <a:pt x="289306" y="12700"/>
                </a:lnTo>
                <a:lnTo>
                  <a:pt x="289306" y="6350"/>
                </a:lnTo>
                <a:close/>
              </a:path>
              <a:path w="566420" h="313689">
                <a:moveTo>
                  <a:pt x="565912" y="6350"/>
                </a:moveTo>
                <a:lnTo>
                  <a:pt x="289306" y="6350"/>
                </a:lnTo>
                <a:lnTo>
                  <a:pt x="289306" y="12700"/>
                </a:lnTo>
                <a:lnTo>
                  <a:pt x="565912" y="12700"/>
                </a:lnTo>
                <a:lnTo>
                  <a:pt x="565912" y="63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565404" y="1441703"/>
            <a:ext cx="5080000" cy="2917190"/>
            <a:chOff x="565404" y="1441703"/>
            <a:chExt cx="5080000" cy="291719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404" y="1441703"/>
              <a:ext cx="5079492" cy="29169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8532" y="1499615"/>
              <a:ext cx="475488" cy="3093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61843" y="1520951"/>
              <a:ext cx="458724" cy="295656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893052" y="3512820"/>
            <a:ext cx="4851400" cy="2936875"/>
            <a:chOff x="6893052" y="3512820"/>
            <a:chExt cx="4851400" cy="293687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93052" y="3512820"/>
              <a:ext cx="4850892" cy="293674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49584" y="3607308"/>
              <a:ext cx="477012" cy="3093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0452" y="3607308"/>
              <a:ext cx="458724" cy="2971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3511" y="3390900"/>
            <a:ext cx="5147309" cy="323164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816" y="1344167"/>
            <a:ext cx="5356098" cy="3147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283" y="309359"/>
            <a:ext cx="10138410" cy="86793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06449" y="415543"/>
            <a:ext cx="9067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5.3</a:t>
            </a:r>
            <a:r>
              <a:rPr sz="2800" b="0" spc="2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Housing</a:t>
            </a:r>
            <a:r>
              <a:rPr sz="2800" b="0" spc="30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Type/Credit</a:t>
            </a:r>
            <a:r>
              <a:rPr sz="2800" b="0" spc="2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Range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with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respect</a:t>
            </a:r>
            <a:r>
              <a:rPr sz="2800" b="0" spc="15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to</a:t>
            </a:r>
            <a:r>
              <a:rPr sz="2800" b="0" spc="-5" dirty="0">
                <a:latin typeface="Calibri"/>
                <a:cs typeface="Calibri"/>
              </a:rPr>
              <a:t> </a:t>
            </a:r>
            <a:r>
              <a:rPr sz="2800" b="0" spc="-50" dirty="0">
                <a:latin typeface="Calibri"/>
                <a:cs typeface="Calibri"/>
              </a:rPr>
              <a:t>Target</a:t>
            </a:r>
            <a:r>
              <a:rPr sz="2800" b="0" spc="-2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variables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17080" y="1344167"/>
            <a:ext cx="4738878" cy="19377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246366" y="1613992"/>
            <a:ext cx="4428490" cy="1307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applied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loan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owns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house/apartment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difficulties.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 marL="299085" marR="35877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difficulties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low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loan.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236" y="4550664"/>
            <a:ext cx="4723638" cy="190576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73658" y="4820792"/>
            <a:ext cx="424243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applied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Medium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Credit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Amount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loan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 MT"/>
              <a:buChar char="•"/>
            </a:pPr>
            <a:endParaRPr sz="1350">
              <a:latin typeface="Calibri"/>
              <a:cs typeface="Calibri"/>
            </a:endParaRPr>
          </a:p>
          <a:p>
            <a:pPr marL="299085" marR="9906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medium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low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credit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difficulties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risk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default.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54623" y="2240279"/>
            <a:ext cx="1368425" cy="941705"/>
          </a:xfrm>
          <a:custGeom>
            <a:avLst/>
            <a:gdLst/>
            <a:ahLst/>
            <a:cxnLst/>
            <a:rect l="l" t="t" r="r" b="b"/>
            <a:pathLst>
              <a:path w="1368425" h="941705">
                <a:moveTo>
                  <a:pt x="677672" y="928497"/>
                </a:moveTo>
                <a:lnTo>
                  <a:pt x="0" y="928497"/>
                </a:lnTo>
                <a:lnTo>
                  <a:pt x="0" y="941197"/>
                </a:lnTo>
                <a:lnTo>
                  <a:pt x="690372" y="941197"/>
                </a:lnTo>
                <a:lnTo>
                  <a:pt x="690372" y="934847"/>
                </a:lnTo>
                <a:lnTo>
                  <a:pt x="677672" y="934847"/>
                </a:lnTo>
                <a:lnTo>
                  <a:pt x="677672" y="928497"/>
                </a:lnTo>
                <a:close/>
              </a:path>
              <a:path w="1368425" h="941705">
                <a:moveTo>
                  <a:pt x="1291844" y="31750"/>
                </a:moveTo>
                <a:lnTo>
                  <a:pt x="677672" y="31750"/>
                </a:lnTo>
                <a:lnTo>
                  <a:pt x="677672" y="934847"/>
                </a:lnTo>
                <a:lnTo>
                  <a:pt x="684022" y="928497"/>
                </a:lnTo>
                <a:lnTo>
                  <a:pt x="690372" y="928497"/>
                </a:lnTo>
                <a:lnTo>
                  <a:pt x="690372" y="44450"/>
                </a:lnTo>
                <a:lnTo>
                  <a:pt x="684022" y="44450"/>
                </a:lnTo>
                <a:lnTo>
                  <a:pt x="690372" y="38100"/>
                </a:lnTo>
                <a:lnTo>
                  <a:pt x="1291844" y="38100"/>
                </a:lnTo>
                <a:lnTo>
                  <a:pt x="1291844" y="31750"/>
                </a:lnTo>
                <a:close/>
              </a:path>
              <a:path w="1368425" h="941705">
                <a:moveTo>
                  <a:pt x="690372" y="928497"/>
                </a:moveTo>
                <a:lnTo>
                  <a:pt x="684022" y="928497"/>
                </a:lnTo>
                <a:lnTo>
                  <a:pt x="677672" y="934847"/>
                </a:lnTo>
                <a:lnTo>
                  <a:pt x="690372" y="934847"/>
                </a:lnTo>
                <a:lnTo>
                  <a:pt x="690372" y="928497"/>
                </a:lnTo>
                <a:close/>
              </a:path>
              <a:path w="1368425" h="941705">
                <a:moveTo>
                  <a:pt x="1291844" y="0"/>
                </a:moveTo>
                <a:lnTo>
                  <a:pt x="1291844" y="76200"/>
                </a:lnTo>
                <a:lnTo>
                  <a:pt x="1355344" y="44450"/>
                </a:lnTo>
                <a:lnTo>
                  <a:pt x="1304544" y="44450"/>
                </a:lnTo>
                <a:lnTo>
                  <a:pt x="1304544" y="31750"/>
                </a:lnTo>
                <a:lnTo>
                  <a:pt x="1355344" y="31750"/>
                </a:lnTo>
                <a:lnTo>
                  <a:pt x="1291844" y="0"/>
                </a:lnTo>
                <a:close/>
              </a:path>
              <a:path w="1368425" h="941705">
                <a:moveTo>
                  <a:pt x="690372" y="38100"/>
                </a:moveTo>
                <a:lnTo>
                  <a:pt x="684022" y="44450"/>
                </a:lnTo>
                <a:lnTo>
                  <a:pt x="690372" y="44450"/>
                </a:lnTo>
                <a:lnTo>
                  <a:pt x="690372" y="38100"/>
                </a:lnTo>
                <a:close/>
              </a:path>
              <a:path w="1368425" h="941705">
                <a:moveTo>
                  <a:pt x="1291844" y="38100"/>
                </a:moveTo>
                <a:lnTo>
                  <a:pt x="690372" y="38100"/>
                </a:lnTo>
                <a:lnTo>
                  <a:pt x="690372" y="44450"/>
                </a:lnTo>
                <a:lnTo>
                  <a:pt x="1291844" y="44450"/>
                </a:lnTo>
                <a:lnTo>
                  <a:pt x="1291844" y="38100"/>
                </a:lnTo>
                <a:close/>
              </a:path>
              <a:path w="1368425" h="941705">
                <a:moveTo>
                  <a:pt x="1355344" y="31750"/>
                </a:moveTo>
                <a:lnTo>
                  <a:pt x="1304544" y="31750"/>
                </a:lnTo>
                <a:lnTo>
                  <a:pt x="1304544" y="44450"/>
                </a:lnTo>
                <a:lnTo>
                  <a:pt x="1355344" y="44450"/>
                </a:lnTo>
                <a:lnTo>
                  <a:pt x="1368044" y="38100"/>
                </a:lnTo>
                <a:lnTo>
                  <a:pt x="1355344" y="317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90388" y="5246878"/>
            <a:ext cx="1401445" cy="269240"/>
          </a:xfrm>
          <a:custGeom>
            <a:avLst/>
            <a:gdLst/>
            <a:ahLst/>
            <a:cxnLst/>
            <a:rect l="l" t="t" r="r" b="b"/>
            <a:pathLst>
              <a:path w="1401445" h="269239">
                <a:moveTo>
                  <a:pt x="76200" y="192659"/>
                </a:moveTo>
                <a:lnTo>
                  <a:pt x="0" y="230759"/>
                </a:lnTo>
                <a:lnTo>
                  <a:pt x="76200" y="268859"/>
                </a:lnTo>
                <a:lnTo>
                  <a:pt x="76200" y="237109"/>
                </a:lnTo>
                <a:lnTo>
                  <a:pt x="63500" y="237109"/>
                </a:lnTo>
                <a:lnTo>
                  <a:pt x="63500" y="224409"/>
                </a:lnTo>
                <a:lnTo>
                  <a:pt x="76200" y="224409"/>
                </a:lnTo>
                <a:lnTo>
                  <a:pt x="76200" y="192659"/>
                </a:lnTo>
                <a:close/>
              </a:path>
              <a:path w="1401445" h="269239">
                <a:moveTo>
                  <a:pt x="76200" y="224409"/>
                </a:moveTo>
                <a:lnTo>
                  <a:pt x="63500" y="224409"/>
                </a:lnTo>
                <a:lnTo>
                  <a:pt x="63500" y="237109"/>
                </a:lnTo>
                <a:lnTo>
                  <a:pt x="76200" y="237109"/>
                </a:lnTo>
                <a:lnTo>
                  <a:pt x="76200" y="224409"/>
                </a:lnTo>
                <a:close/>
              </a:path>
              <a:path w="1401445" h="269239">
                <a:moveTo>
                  <a:pt x="694054" y="224409"/>
                </a:moveTo>
                <a:lnTo>
                  <a:pt x="76200" y="224409"/>
                </a:lnTo>
                <a:lnTo>
                  <a:pt x="76200" y="237109"/>
                </a:lnTo>
                <a:lnTo>
                  <a:pt x="706754" y="237109"/>
                </a:lnTo>
                <a:lnTo>
                  <a:pt x="706754" y="230759"/>
                </a:lnTo>
                <a:lnTo>
                  <a:pt x="694054" y="230759"/>
                </a:lnTo>
                <a:lnTo>
                  <a:pt x="694054" y="224409"/>
                </a:lnTo>
                <a:close/>
              </a:path>
              <a:path w="1401445" h="269239">
                <a:moveTo>
                  <a:pt x="1400937" y="0"/>
                </a:moveTo>
                <a:lnTo>
                  <a:pt x="694054" y="0"/>
                </a:lnTo>
                <a:lnTo>
                  <a:pt x="694054" y="230759"/>
                </a:lnTo>
                <a:lnTo>
                  <a:pt x="700404" y="224409"/>
                </a:lnTo>
                <a:lnTo>
                  <a:pt x="706754" y="224409"/>
                </a:lnTo>
                <a:lnTo>
                  <a:pt x="706754" y="12700"/>
                </a:lnTo>
                <a:lnTo>
                  <a:pt x="700404" y="12700"/>
                </a:lnTo>
                <a:lnTo>
                  <a:pt x="706754" y="6350"/>
                </a:lnTo>
                <a:lnTo>
                  <a:pt x="1400937" y="6350"/>
                </a:lnTo>
                <a:lnTo>
                  <a:pt x="1400937" y="0"/>
                </a:lnTo>
                <a:close/>
              </a:path>
              <a:path w="1401445" h="269239">
                <a:moveTo>
                  <a:pt x="706754" y="224409"/>
                </a:moveTo>
                <a:lnTo>
                  <a:pt x="700404" y="224409"/>
                </a:lnTo>
                <a:lnTo>
                  <a:pt x="694054" y="230759"/>
                </a:lnTo>
                <a:lnTo>
                  <a:pt x="706754" y="230759"/>
                </a:lnTo>
                <a:lnTo>
                  <a:pt x="706754" y="224409"/>
                </a:lnTo>
                <a:close/>
              </a:path>
              <a:path w="1401445" h="269239">
                <a:moveTo>
                  <a:pt x="706754" y="6350"/>
                </a:moveTo>
                <a:lnTo>
                  <a:pt x="700404" y="12700"/>
                </a:lnTo>
                <a:lnTo>
                  <a:pt x="706754" y="12700"/>
                </a:lnTo>
                <a:lnTo>
                  <a:pt x="706754" y="6350"/>
                </a:lnTo>
                <a:close/>
              </a:path>
              <a:path w="1401445" h="269239">
                <a:moveTo>
                  <a:pt x="1400937" y="6350"/>
                </a:moveTo>
                <a:lnTo>
                  <a:pt x="706754" y="6350"/>
                </a:lnTo>
                <a:lnTo>
                  <a:pt x="706754" y="12700"/>
                </a:lnTo>
                <a:lnTo>
                  <a:pt x="1400937" y="12700"/>
                </a:lnTo>
                <a:lnTo>
                  <a:pt x="1400937" y="63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914388" y="3528059"/>
            <a:ext cx="4819015" cy="2924810"/>
            <a:chOff x="6914388" y="3528059"/>
            <a:chExt cx="4819015" cy="292481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4388" y="3528059"/>
              <a:ext cx="4818888" cy="29245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34627" y="3528059"/>
              <a:ext cx="458724" cy="2971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67872" y="3544823"/>
              <a:ext cx="477012" cy="307848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541019" y="1455419"/>
            <a:ext cx="5114925" cy="2883535"/>
            <a:chOff x="541019" y="1455419"/>
            <a:chExt cx="5114925" cy="288353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1019" y="1455419"/>
              <a:ext cx="5114544" cy="288340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33471" y="1549907"/>
              <a:ext cx="458724" cy="2971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01767" y="1534667"/>
              <a:ext cx="477012" cy="307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908048"/>
            <a:ext cx="11095482" cy="214655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9951" rIns="0" bIns="0" rtlCol="0">
            <a:spAutoFit/>
          </a:bodyPr>
          <a:lstStyle/>
          <a:p>
            <a:pPr marL="2482215" marR="5080" indent="-1412875">
              <a:lnSpc>
                <a:spcPts val="4550"/>
              </a:lnSpc>
              <a:spcBef>
                <a:spcPts val="755"/>
              </a:spcBef>
            </a:pPr>
            <a:r>
              <a:rPr sz="4300" spc="-5" dirty="0"/>
              <a:t>6.Univariante</a:t>
            </a:r>
            <a:r>
              <a:rPr sz="4300" spc="-254" dirty="0"/>
              <a:t> </a:t>
            </a:r>
            <a:r>
              <a:rPr sz="4300" spc="-5" dirty="0"/>
              <a:t>Analysis </a:t>
            </a:r>
            <a:r>
              <a:rPr sz="4300" spc="-1060" dirty="0"/>
              <a:t> </a:t>
            </a:r>
            <a:r>
              <a:rPr sz="4300" spc="-5" dirty="0"/>
              <a:t>Numerical</a:t>
            </a:r>
            <a:endParaRPr sz="4300"/>
          </a:p>
        </p:txBody>
      </p:sp>
      <p:grpSp>
        <p:nvGrpSpPr>
          <p:cNvPr id="4" name="object 4"/>
          <p:cNvGrpSpPr/>
          <p:nvPr/>
        </p:nvGrpSpPr>
        <p:grpSpPr>
          <a:xfrm>
            <a:off x="621791" y="3671315"/>
            <a:ext cx="7274559" cy="2994660"/>
            <a:chOff x="621791" y="3671315"/>
            <a:chExt cx="7274559" cy="29946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91" y="5173979"/>
              <a:ext cx="918222" cy="9166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9415" y="3671315"/>
              <a:ext cx="3415284" cy="29946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90503" y="3815003"/>
              <a:ext cx="2905760" cy="2025650"/>
            </a:xfrm>
            <a:custGeom>
              <a:avLst/>
              <a:gdLst/>
              <a:ahLst/>
              <a:cxnLst/>
              <a:rect l="l" t="t" r="r" b="b"/>
              <a:pathLst>
                <a:path w="2905759" h="2025650">
                  <a:moveTo>
                    <a:pt x="564870" y="149034"/>
                  </a:moveTo>
                  <a:lnTo>
                    <a:pt x="556171" y="101917"/>
                  </a:lnTo>
                  <a:lnTo>
                    <a:pt x="531952" y="61010"/>
                  </a:lnTo>
                  <a:lnTo>
                    <a:pt x="530352" y="59613"/>
                  </a:lnTo>
                  <a:lnTo>
                    <a:pt x="496620" y="30162"/>
                  </a:lnTo>
                  <a:lnTo>
                    <a:pt x="496620" y="149034"/>
                  </a:lnTo>
                  <a:lnTo>
                    <a:pt x="488581" y="183832"/>
                  </a:lnTo>
                  <a:lnTo>
                    <a:pt x="466648" y="212255"/>
                  </a:lnTo>
                  <a:lnTo>
                    <a:pt x="434111" y="231419"/>
                  </a:lnTo>
                  <a:lnTo>
                    <a:pt x="394258" y="238455"/>
                  </a:lnTo>
                  <a:lnTo>
                    <a:pt x="354418" y="231419"/>
                  </a:lnTo>
                  <a:lnTo>
                    <a:pt x="321881" y="212255"/>
                  </a:lnTo>
                  <a:lnTo>
                    <a:pt x="299935" y="183832"/>
                  </a:lnTo>
                  <a:lnTo>
                    <a:pt x="291896" y="149034"/>
                  </a:lnTo>
                  <a:lnTo>
                    <a:pt x="299935" y="114223"/>
                  </a:lnTo>
                  <a:lnTo>
                    <a:pt x="354418" y="66636"/>
                  </a:lnTo>
                  <a:lnTo>
                    <a:pt x="394258" y="59613"/>
                  </a:lnTo>
                  <a:lnTo>
                    <a:pt x="434111" y="66636"/>
                  </a:lnTo>
                  <a:lnTo>
                    <a:pt x="488581" y="114223"/>
                  </a:lnTo>
                  <a:lnTo>
                    <a:pt x="496620" y="149034"/>
                  </a:lnTo>
                  <a:lnTo>
                    <a:pt x="496620" y="30162"/>
                  </a:lnTo>
                  <a:lnTo>
                    <a:pt x="495020" y="28752"/>
                  </a:lnTo>
                  <a:lnTo>
                    <a:pt x="448195" y="7594"/>
                  </a:lnTo>
                  <a:lnTo>
                    <a:pt x="394258" y="0"/>
                  </a:lnTo>
                  <a:lnTo>
                    <a:pt x="340347" y="7594"/>
                  </a:lnTo>
                  <a:lnTo>
                    <a:pt x="293509" y="28752"/>
                  </a:lnTo>
                  <a:lnTo>
                    <a:pt x="256578" y="61010"/>
                  </a:lnTo>
                  <a:lnTo>
                    <a:pt x="232346" y="101917"/>
                  </a:lnTo>
                  <a:lnTo>
                    <a:pt x="223647" y="149034"/>
                  </a:lnTo>
                  <a:lnTo>
                    <a:pt x="232346" y="196138"/>
                  </a:lnTo>
                  <a:lnTo>
                    <a:pt x="256578" y="237045"/>
                  </a:lnTo>
                  <a:lnTo>
                    <a:pt x="293509" y="269316"/>
                  </a:lnTo>
                  <a:lnTo>
                    <a:pt x="340347" y="290461"/>
                  </a:lnTo>
                  <a:lnTo>
                    <a:pt x="394258" y="298069"/>
                  </a:lnTo>
                  <a:lnTo>
                    <a:pt x="448170" y="290423"/>
                  </a:lnTo>
                  <a:lnTo>
                    <a:pt x="494982" y="269252"/>
                  </a:lnTo>
                  <a:lnTo>
                    <a:pt x="530237" y="238455"/>
                  </a:lnTo>
                  <a:lnTo>
                    <a:pt x="531901" y="236994"/>
                  </a:lnTo>
                  <a:lnTo>
                    <a:pt x="556133" y="196113"/>
                  </a:lnTo>
                  <a:lnTo>
                    <a:pt x="564870" y="149034"/>
                  </a:lnTo>
                  <a:close/>
                </a:path>
                <a:path w="2905759" h="2025650">
                  <a:moveTo>
                    <a:pt x="695109" y="1222565"/>
                  </a:moveTo>
                  <a:lnTo>
                    <a:pt x="676135" y="1162850"/>
                  </a:lnTo>
                  <a:lnTo>
                    <a:pt x="564984" y="812990"/>
                  </a:lnTo>
                  <a:lnTo>
                    <a:pt x="564959" y="595998"/>
                  </a:lnTo>
                  <a:lnTo>
                    <a:pt x="562305" y="584517"/>
                  </a:lnTo>
                  <a:lnTo>
                    <a:pt x="554990" y="575056"/>
                  </a:lnTo>
                  <a:lnTo>
                    <a:pt x="544144" y="568667"/>
                  </a:lnTo>
                  <a:lnTo>
                    <a:pt x="530860" y="566318"/>
                  </a:lnTo>
                  <a:lnTo>
                    <a:pt x="517575" y="568667"/>
                  </a:lnTo>
                  <a:lnTo>
                    <a:pt x="506730" y="575056"/>
                  </a:lnTo>
                  <a:lnTo>
                    <a:pt x="499414" y="584517"/>
                  </a:lnTo>
                  <a:lnTo>
                    <a:pt x="496773" y="595998"/>
                  </a:lnTo>
                  <a:lnTo>
                    <a:pt x="496735" y="817092"/>
                  </a:lnTo>
                  <a:lnTo>
                    <a:pt x="605447" y="1162850"/>
                  </a:lnTo>
                  <a:lnTo>
                    <a:pt x="360248" y="1162850"/>
                  </a:lnTo>
                  <a:lnTo>
                    <a:pt x="360248" y="1222565"/>
                  </a:lnTo>
                  <a:lnTo>
                    <a:pt x="360248" y="1610194"/>
                  </a:lnTo>
                  <a:lnTo>
                    <a:pt x="292011" y="1610194"/>
                  </a:lnTo>
                  <a:lnTo>
                    <a:pt x="292011" y="1222565"/>
                  </a:lnTo>
                  <a:lnTo>
                    <a:pt x="360248" y="1222565"/>
                  </a:lnTo>
                  <a:lnTo>
                    <a:pt x="360248" y="1162850"/>
                  </a:lnTo>
                  <a:lnTo>
                    <a:pt x="183324" y="1162850"/>
                  </a:lnTo>
                  <a:lnTo>
                    <a:pt x="292011" y="821016"/>
                  </a:lnTo>
                  <a:lnTo>
                    <a:pt x="292011" y="595998"/>
                  </a:lnTo>
                  <a:lnTo>
                    <a:pt x="289331" y="584403"/>
                  </a:lnTo>
                  <a:lnTo>
                    <a:pt x="282016" y="574929"/>
                  </a:lnTo>
                  <a:lnTo>
                    <a:pt x="271170" y="568540"/>
                  </a:lnTo>
                  <a:lnTo>
                    <a:pt x="257886" y="566204"/>
                  </a:lnTo>
                  <a:lnTo>
                    <a:pt x="244602" y="568540"/>
                  </a:lnTo>
                  <a:lnTo>
                    <a:pt x="233756" y="574929"/>
                  </a:lnTo>
                  <a:lnTo>
                    <a:pt x="226441" y="584403"/>
                  </a:lnTo>
                  <a:lnTo>
                    <a:pt x="223761" y="595998"/>
                  </a:lnTo>
                  <a:lnTo>
                    <a:pt x="223723" y="812990"/>
                  </a:lnTo>
                  <a:lnTo>
                    <a:pt x="93586" y="1222565"/>
                  </a:lnTo>
                  <a:lnTo>
                    <a:pt x="223761" y="1222565"/>
                  </a:lnTo>
                  <a:lnTo>
                    <a:pt x="223761" y="1669808"/>
                  </a:lnTo>
                  <a:lnTo>
                    <a:pt x="322948" y="1669808"/>
                  </a:lnTo>
                  <a:lnTo>
                    <a:pt x="391172" y="1610194"/>
                  </a:lnTo>
                  <a:lnTo>
                    <a:pt x="428383" y="1577682"/>
                  </a:lnTo>
                  <a:lnTo>
                    <a:pt x="428383" y="1222565"/>
                  </a:lnTo>
                  <a:lnTo>
                    <a:pt x="496620" y="1222565"/>
                  </a:lnTo>
                  <a:lnTo>
                    <a:pt x="496620" y="1517992"/>
                  </a:lnTo>
                  <a:lnTo>
                    <a:pt x="564870" y="1458379"/>
                  </a:lnTo>
                  <a:lnTo>
                    <a:pt x="564870" y="1222565"/>
                  </a:lnTo>
                  <a:lnTo>
                    <a:pt x="695109" y="1222565"/>
                  </a:lnTo>
                  <a:close/>
                </a:path>
                <a:path w="2905759" h="2025650">
                  <a:moveTo>
                    <a:pt x="1042670" y="596125"/>
                  </a:moveTo>
                  <a:lnTo>
                    <a:pt x="1039990" y="584517"/>
                  </a:lnTo>
                  <a:lnTo>
                    <a:pt x="1032675" y="575056"/>
                  </a:lnTo>
                  <a:lnTo>
                    <a:pt x="1021829" y="568667"/>
                  </a:lnTo>
                  <a:lnTo>
                    <a:pt x="1008545" y="566318"/>
                  </a:lnTo>
                  <a:lnTo>
                    <a:pt x="995260" y="568667"/>
                  </a:lnTo>
                  <a:lnTo>
                    <a:pt x="984415" y="575056"/>
                  </a:lnTo>
                  <a:lnTo>
                    <a:pt x="977099" y="584517"/>
                  </a:lnTo>
                  <a:lnTo>
                    <a:pt x="974420" y="596125"/>
                  </a:lnTo>
                  <a:lnTo>
                    <a:pt x="974420" y="1100721"/>
                  </a:lnTo>
                  <a:lnTo>
                    <a:pt x="1042670" y="1041107"/>
                  </a:lnTo>
                  <a:lnTo>
                    <a:pt x="1042670" y="596125"/>
                  </a:lnTo>
                  <a:close/>
                </a:path>
                <a:path w="2905759" h="2025650">
                  <a:moveTo>
                    <a:pt x="1315554" y="149034"/>
                  </a:moveTo>
                  <a:lnTo>
                    <a:pt x="1306855" y="101917"/>
                  </a:lnTo>
                  <a:lnTo>
                    <a:pt x="1282636" y="61010"/>
                  </a:lnTo>
                  <a:lnTo>
                    <a:pt x="1281036" y="59613"/>
                  </a:lnTo>
                  <a:lnTo>
                    <a:pt x="1247317" y="30162"/>
                  </a:lnTo>
                  <a:lnTo>
                    <a:pt x="1247317" y="149034"/>
                  </a:lnTo>
                  <a:lnTo>
                    <a:pt x="1239266" y="183832"/>
                  </a:lnTo>
                  <a:lnTo>
                    <a:pt x="1217333" y="212255"/>
                  </a:lnTo>
                  <a:lnTo>
                    <a:pt x="1184795" y="231419"/>
                  </a:lnTo>
                  <a:lnTo>
                    <a:pt x="1144943" y="238455"/>
                  </a:lnTo>
                  <a:lnTo>
                    <a:pt x="1105103" y="231419"/>
                  </a:lnTo>
                  <a:lnTo>
                    <a:pt x="1072565" y="212255"/>
                  </a:lnTo>
                  <a:lnTo>
                    <a:pt x="1050620" y="183832"/>
                  </a:lnTo>
                  <a:lnTo>
                    <a:pt x="1042581" y="149034"/>
                  </a:lnTo>
                  <a:lnTo>
                    <a:pt x="1050620" y="114223"/>
                  </a:lnTo>
                  <a:lnTo>
                    <a:pt x="1105103" y="66636"/>
                  </a:lnTo>
                  <a:lnTo>
                    <a:pt x="1144943" y="59613"/>
                  </a:lnTo>
                  <a:lnTo>
                    <a:pt x="1184795" y="66636"/>
                  </a:lnTo>
                  <a:lnTo>
                    <a:pt x="1239266" y="114223"/>
                  </a:lnTo>
                  <a:lnTo>
                    <a:pt x="1247317" y="149034"/>
                  </a:lnTo>
                  <a:lnTo>
                    <a:pt x="1247317" y="30162"/>
                  </a:lnTo>
                  <a:lnTo>
                    <a:pt x="1245704" y="28752"/>
                  </a:lnTo>
                  <a:lnTo>
                    <a:pt x="1198880" y="7594"/>
                  </a:lnTo>
                  <a:lnTo>
                    <a:pt x="1144943" y="0"/>
                  </a:lnTo>
                  <a:lnTo>
                    <a:pt x="1091031" y="7594"/>
                  </a:lnTo>
                  <a:lnTo>
                    <a:pt x="1044194" y="28752"/>
                  </a:lnTo>
                  <a:lnTo>
                    <a:pt x="1007262" y="61010"/>
                  </a:lnTo>
                  <a:lnTo>
                    <a:pt x="983030" y="101917"/>
                  </a:lnTo>
                  <a:lnTo>
                    <a:pt x="974331" y="149034"/>
                  </a:lnTo>
                  <a:lnTo>
                    <a:pt x="983030" y="196138"/>
                  </a:lnTo>
                  <a:lnTo>
                    <a:pt x="1007262" y="237045"/>
                  </a:lnTo>
                  <a:lnTo>
                    <a:pt x="1044194" y="269316"/>
                  </a:lnTo>
                  <a:lnTo>
                    <a:pt x="1091031" y="290461"/>
                  </a:lnTo>
                  <a:lnTo>
                    <a:pt x="1144943" y="298069"/>
                  </a:lnTo>
                  <a:lnTo>
                    <a:pt x="1198854" y="290423"/>
                  </a:lnTo>
                  <a:lnTo>
                    <a:pt x="1245666" y="269252"/>
                  </a:lnTo>
                  <a:lnTo>
                    <a:pt x="1280922" y="238455"/>
                  </a:lnTo>
                  <a:lnTo>
                    <a:pt x="1282585" y="236994"/>
                  </a:lnTo>
                  <a:lnTo>
                    <a:pt x="1306817" y="196113"/>
                  </a:lnTo>
                  <a:lnTo>
                    <a:pt x="1315554" y="149034"/>
                  </a:lnTo>
                  <a:close/>
                </a:path>
                <a:path w="2905759" h="2025650">
                  <a:moveTo>
                    <a:pt x="1315643" y="596125"/>
                  </a:moveTo>
                  <a:lnTo>
                    <a:pt x="1312964" y="584517"/>
                  </a:lnTo>
                  <a:lnTo>
                    <a:pt x="1305648" y="575056"/>
                  </a:lnTo>
                  <a:lnTo>
                    <a:pt x="1294803" y="568667"/>
                  </a:lnTo>
                  <a:lnTo>
                    <a:pt x="1281518" y="566318"/>
                  </a:lnTo>
                  <a:lnTo>
                    <a:pt x="1268234" y="568667"/>
                  </a:lnTo>
                  <a:lnTo>
                    <a:pt x="1257388" y="575056"/>
                  </a:lnTo>
                  <a:lnTo>
                    <a:pt x="1250073" y="584517"/>
                  </a:lnTo>
                  <a:lnTo>
                    <a:pt x="1247394" y="596125"/>
                  </a:lnTo>
                  <a:lnTo>
                    <a:pt x="1247394" y="1095590"/>
                  </a:lnTo>
                  <a:lnTo>
                    <a:pt x="1315643" y="1155204"/>
                  </a:lnTo>
                  <a:lnTo>
                    <a:pt x="1315643" y="596125"/>
                  </a:lnTo>
                  <a:close/>
                </a:path>
                <a:path w="2905759" h="2025650">
                  <a:moveTo>
                    <a:pt x="1782343" y="596125"/>
                  </a:moveTo>
                  <a:lnTo>
                    <a:pt x="1779663" y="584517"/>
                  </a:lnTo>
                  <a:lnTo>
                    <a:pt x="1772361" y="575056"/>
                  </a:lnTo>
                  <a:lnTo>
                    <a:pt x="1761515" y="568667"/>
                  </a:lnTo>
                  <a:lnTo>
                    <a:pt x="1748218" y="566318"/>
                  </a:lnTo>
                  <a:lnTo>
                    <a:pt x="1734947" y="568667"/>
                  </a:lnTo>
                  <a:lnTo>
                    <a:pt x="1724101" y="575056"/>
                  </a:lnTo>
                  <a:lnTo>
                    <a:pt x="1716786" y="584517"/>
                  </a:lnTo>
                  <a:lnTo>
                    <a:pt x="1714106" y="596125"/>
                  </a:lnTo>
                  <a:lnTo>
                    <a:pt x="1714106" y="1378572"/>
                  </a:lnTo>
                  <a:lnTo>
                    <a:pt x="1782343" y="1318958"/>
                  </a:lnTo>
                  <a:lnTo>
                    <a:pt x="1782343" y="596125"/>
                  </a:lnTo>
                  <a:close/>
                </a:path>
                <a:path w="2905759" h="2025650">
                  <a:moveTo>
                    <a:pt x="1918779" y="1013421"/>
                  </a:moveTo>
                  <a:lnTo>
                    <a:pt x="1850529" y="1013421"/>
                  </a:lnTo>
                  <a:lnTo>
                    <a:pt x="1850529" y="1259420"/>
                  </a:lnTo>
                  <a:lnTo>
                    <a:pt x="1918779" y="1199832"/>
                  </a:lnTo>
                  <a:lnTo>
                    <a:pt x="1918779" y="1013421"/>
                  </a:lnTo>
                  <a:close/>
                </a:path>
                <a:path w="2905759" h="2025650">
                  <a:moveTo>
                    <a:pt x="2055266" y="149034"/>
                  </a:moveTo>
                  <a:lnTo>
                    <a:pt x="2046566" y="101917"/>
                  </a:lnTo>
                  <a:lnTo>
                    <a:pt x="2022348" y="61010"/>
                  </a:lnTo>
                  <a:lnTo>
                    <a:pt x="2020747" y="59613"/>
                  </a:lnTo>
                  <a:lnTo>
                    <a:pt x="1987016" y="30162"/>
                  </a:lnTo>
                  <a:lnTo>
                    <a:pt x="1987016" y="149034"/>
                  </a:lnTo>
                  <a:lnTo>
                    <a:pt x="1978977" y="183832"/>
                  </a:lnTo>
                  <a:lnTo>
                    <a:pt x="1957031" y="212255"/>
                  </a:lnTo>
                  <a:lnTo>
                    <a:pt x="1924494" y="231419"/>
                  </a:lnTo>
                  <a:lnTo>
                    <a:pt x="1884654" y="238455"/>
                  </a:lnTo>
                  <a:lnTo>
                    <a:pt x="1844814" y="231419"/>
                  </a:lnTo>
                  <a:lnTo>
                    <a:pt x="1812277" y="212255"/>
                  </a:lnTo>
                  <a:lnTo>
                    <a:pt x="1790331" y="183832"/>
                  </a:lnTo>
                  <a:lnTo>
                    <a:pt x="1782292" y="149034"/>
                  </a:lnTo>
                  <a:lnTo>
                    <a:pt x="1790331" y="114223"/>
                  </a:lnTo>
                  <a:lnTo>
                    <a:pt x="1844814" y="66636"/>
                  </a:lnTo>
                  <a:lnTo>
                    <a:pt x="1884654" y="59613"/>
                  </a:lnTo>
                  <a:lnTo>
                    <a:pt x="1924494" y="66636"/>
                  </a:lnTo>
                  <a:lnTo>
                    <a:pt x="1978977" y="114223"/>
                  </a:lnTo>
                  <a:lnTo>
                    <a:pt x="1987016" y="149034"/>
                  </a:lnTo>
                  <a:lnTo>
                    <a:pt x="1987016" y="30162"/>
                  </a:lnTo>
                  <a:lnTo>
                    <a:pt x="1985416" y="28752"/>
                  </a:lnTo>
                  <a:lnTo>
                    <a:pt x="1938591" y="7594"/>
                  </a:lnTo>
                  <a:lnTo>
                    <a:pt x="1884654" y="0"/>
                  </a:lnTo>
                  <a:lnTo>
                    <a:pt x="1830730" y="7594"/>
                  </a:lnTo>
                  <a:lnTo>
                    <a:pt x="1783892" y="28752"/>
                  </a:lnTo>
                  <a:lnTo>
                    <a:pt x="1746961" y="61010"/>
                  </a:lnTo>
                  <a:lnTo>
                    <a:pt x="1722742" y="101917"/>
                  </a:lnTo>
                  <a:lnTo>
                    <a:pt x="1714042" y="149034"/>
                  </a:lnTo>
                  <a:lnTo>
                    <a:pt x="1722742" y="196138"/>
                  </a:lnTo>
                  <a:lnTo>
                    <a:pt x="1746961" y="237045"/>
                  </a:lnTo>
                  <a:lnTo>
                    <a:pt x="1783892" y="269316"/>
                  </a:lnTo>
                  <a:lnTo>
                    <a:pt x="1830730" y="290461"/>
                  </a:lnTo>
                  <a:lnTo>
                    <a:pt x="1884654" y="298069"/>
                  </a:lnTo>
                  <a:lnTo>
                    <a:pt x="1938553" y="290423"/>
                  </a:lnTo>
                  <a:lnTo>
                    <a:pt x="1985365" y="269252"/>
                  </a:lnTo>
                  <a:lnTo>
                    <a:pt x="2020620" y="238455"/>
                  </a:lnTo>
                  <a:lnTo>
                    <a:pt x="2022284" y="236994"/>
                  </a:lnTo>
                  <a:lnTo>
                    <a:pt x="2046516" y="196113"/>
                  </a:lnTo>
                  <a:lnTo>
                    <a:pt x="2055266" y="149034"/>
                  </a:lnTo>
                  <a:close/>
                </a:path>
                <a:path w="2905759" h="2025650">
                  <a:moveTo>
                    <a:pt x="2055329" y="596125"/>
                  </a:moveTo>
                  <a:lnTo>
                    <a:pt x="2052637" y="584517"/>
                  </a:lnTo>
                  <a:lnTo>
                    <a:pt x="2045335" y="575056"/>
                  </a:lnTo>
                  <a:lnTo>
                    <a:pt x="2034489" y="568667"/>
                  </a:lnTo>
                  <a:lnTo>
                    <a:pt x="2021205" y="566318"/>
                  </a:lnTo>
                  <a:lnTo>
                    <a:pt x="2007933" y="568667"/>
                  </a:lnTo>
                  <a:lnTo>
                    <a:pt x="1997087" y="575056"/>
                  </a:lnTo>
                  <a:lnTo>
                    <a:pt x="1989759" y="584517"/>
                  </a:lnTo>
                  <a:lnTo>
                    <a:pt x="1987080" y="596125"/>
                  </a:lnTo>
                  <a:lnTo>
                    <a:pt x="1987080" y="1140142"/>
                  </a:lnTo>
                  <a:lnTo>
                    <a:pt x="2055329" y="1080528"/>
                  </a:lnTo>
                  <a:lnTo>
                    <a:pt x="2055329" y="596125"/>
                  </a:lnTo>
                  <a:close/>
                </a:path>
                <a:path w="2905759" h="2025650">
                  <a:moveTo>
                    <a:pt x="2268499" y="894194"/>
                  </a:moveTo>
                  <a:lnTo>
                    <a:pt x="2191728" y="482371"/>
                  </a:lnTo>
                  <a:lnTo>
                    <a:pt x="2156320" y="434530"/>
                  </a:lnTo>
                  <a:lnTo>
                    <a:pt x="2086978" y="397535"/>
                  </a:lnTo>
                  <a:lnTo>
                    <a:pt x="2010879" y="372630"/>
                  </a:lnTo>
                  <a:lnTo>
                    <a:pt x="1917204" y="358889"/>
                  </a:lnTo>
                  <a:lnTo>
                    <a:pt x="1854479" y="358800"/>
                  </a:lnTo>
                  <a:lnTo>
                    <a:pt x="1762899" y="372872"/>
                  </a:lnTo>
                  <a:lnTo>
                    <a:pt x="1687055" y="397764"/>
                  </a:lnTo>
                  <a:lnTo>
                    <a:pt x="1617929" y="434682"/>
                  </a:lnTo>
                  <a:lnTo>
                    <a:pt x="1582166" y="484225"/>
                  </a:lnTo>
                  <a:lnTo>
                    <a:pt x="1512379" y="808151"/>
                  </a:lnTo>
                  <a:lnTo>
                    <a:pt x="1452016" y="482460"/>
                  </a:lnTo>
                  <a:lnTo>
                    <a:pt x="1416646" y="434632"/>
                  </a:lnTo>
                  <a:lnTo>
                    <a:pt x="1347279" y="397649"/>
                  </a:lnTo>
                  <a:lnTo>
                    <a:pt x="1271168" y="372757"/>
                  </a:lnTo>
                  <a:lnTo>
                    <a:pt x="1177531" y="358914"/>
                  </a:lnTo>
                  <a:lnTo>
                    <a:pt x="1114818" y="358800"/>
                  </a:lnTo>
                  <a:lnTo>
                    <a:pt x="1023239" y="372872"/>
                  </a:lnTo>
                  <a:lnTo>
                    <a:pt x="947458" y="397764"/>
                  </a:lnTo>
                  <a:lnTo>
                    <a:pt x="878395" y="434682"/>
                  </a:lnTo>
                  <a:lnTo>
                    <a:pt x="842594" y="484225"/>
                  </a:lnTo>
                  <a:lnTo>
                    <a:pt x="770001" y="820839"/>
                  </a:lnTo>
                  <a:lnTo>
                    <a:pt x="691349" y="468668"/>
                  </a:lnTo>
                  <a:lnTo>
                    <a:pt x="627494" y="414769"/>
                  </a:lnTo>
                  <a:lnTo>
                    <a:pt x="554850" y="383794"/>
                  </a:lnTo>
                  <a:lnTo>
                    <a:pt x="486029" y="366445"/>
                  </a:lnTo>
                  <a:lnTo>
                    <a:pt x="393407" y="357682"/>
                  </a:lnTo>
                  <a:lnTo>
                    <a:pt x="298589" y="366547"/>
                  </a:lnTo>
                  <a:lnTo>
                    <a:pt x="229400" y="383578"/>
                  </a:lnTo>
                  <a:lnTo>
                    <a:pt x="157492" y="414083"/>
                  </a:lnTo>
                  <a:lnTo>
                    <a:pt x="111213" y="444131"/>
                  </a:lnTo>
                  <a:lnTo>
                    <a:pt x="86728" y="484555"/>
                  </a:lnTo>
                  <a:lnTo>
                    <a:pt x="635" y="911352"/>
                  </a:lnTo>
                  <a:lnTo>
                    <a:pt x="0" y="943838"/>
                  </a:lnTo>
                  <a:lnTo>
                    <a:pt x="10629" y="974178"/>
                  </a:lnTo>
                  <a:lnTo>
                    <a:pt x="31330" y="1000264"/>
                  </a:lnTo>
                  <a:lnTo>
                    <a:pt x="60934" y="1019924"/>
                  </a:lnTo>
                  <a:lnTo>
                    <a:pt x="74002" y="1023035"/>
                  </a:lnTo>
                  <a:lnTo>
                    <a:pt x="86982" y="1021588"/>
                  </a:lnTo>
                  <a:lnTo>
                    <a:pt x="108712" y="984046"/>
                  </a:lnTo>
                  <a:lnTo>
                    <a:pt x="79933" y="958367"/>
                  </a:lnTo>
                  <a:lnTo>
                    <a:pt x="67538" y="934872"/>
                  </a:lnTo>
                  <a:lnTo>
                    <a:pt x="155409" y="491363"/>
                  </a:lnTo>
                  <a:lnTo>
                    <a:pt x="221386" y="451446"/>
                  </a:lnTo>
                  <a:lnTo>
                    <a:pt x="284670" y="430606"/>
                  </a:lnTo>
                  <a:lnTo>
                    <a:pt x="365975" y="418426"/>
                  </a:lnTo>
                  <a:lnTo>
                    <a:pt x="446493" y="420827"/>
                  </a:lnTo>
                  <a:lnTo>
                    <a:pt x="530910" y="439623"/>
                  </a:lnTo>
                  <a:lnTo>
                    <a:pt x="591921" y="465645"/>
                  </a:lnTo>
                  <a:lnTo>
                    <a:pt x="628370" y="490093"/>
                  </a:lnTo>
                  <a:lnTo>
                    <a:pt x="736104" y="989126"/>
                  </a:lnTo>
                  <a:lnTo>
                    <a:pt x="741210" y="1000086"/>
                  </a:lnTo>
                  <a:lnTo>
                    <a:pt x="750417" y="1008202"/>
                  </a:lnTo>
                  <a:lnTo>
                    <a:pt x="762444" y="1012710"/>
                  </a:lnTo>
                  <a:lnTo>
                    <a:pt x="785685" y="1009878"/>
                  </a:lnTo>
                  <a:lnTo>
                    <a:pt x="799744" y="997597"/>
                  </a:lnTo>
                  <a:lnTo>
                    <a:pt x="910183" y="491185"/>
                  </a:lnTo>
                  <a:lnTo>
                    <a:pt x="919175" y="482371"/>
                  </a:lnTo>
                  <a:lnTo>
                    <a:pt x="977252" y="451345"/>
                  </a:lnTo>
                  <a:lnTo>
                    <a:pt x="1066774" y="424865"/>
                  </a:lnTo>
                  <a:lnTo>
                    <a:pt x="1145857" y="417283"/>
                  </a:lnTo>
                  <a:lnTo>
                    <a:pt x="1227404" y="425018"/>
                  </a:lnTo>
                  <a:lnTo>
                    <a:pt x="1286827" y="439762"/>
                  </a:lnTo>
                  <a:lnTo>
                    <a:pt x="1348460" y="466115"/>
                  </a:lnTo>
                  <a:lnTo>
                    <a:pt x="1383322" y="490245"/>
                  </a:lnTo>
                  <a:lnTo>
                    <a:pt x="1479499" y="998245"/>
                  </a:lnTo>
                  <a:lnTo>
                    <a:pt x="1496923" y="1011428"/>
                  </a:lnTo>
                  <a:lnTo>
                    <a:pt x="1520507" y="1011516"/>
                  </a:lnTo>
                  <a:lnTo>
                    <a:pt x="1538351" y="998816"/>
                  </a:lnTo>
                  <a:lnTo>
                    <a:pt x="1542872" y="989126"/>
                  </a:lnTo>
                  <a:lnTo>
                    <a:pt x="1649869" y="491185"/>
                  </a:lnTo>
                  <a:lnTo>
                    <a:pt x="1658886" y="482371"/>
                  </a:lnTo>
                  <a:lnTo>
                    <a:pt x="1716951" y="451332"/>
                  </a:lnTo>
                  <a:lnTo>
                    <a:pt x="1806473" y="424865"/>
                  </a:lnTo>
                  <a:lnTo>
                    <a:pt x="1885505" y="417283"/>
                  </a:lnTo>
                  <a:lnTo>
                    <a:pt x="1967103" y="425018"/>
                  </a:lnTo>
                  <a:lnTo>
                    <a:pt x="2026539" y="439762"/>
                  </a:lnTo>
                  <a:lnTo>
                    <a:pt x="2088172" y="466115"/>
                  </a:lnTo>
                  <a:lnTo>
                    <a:pt x="2122995" y="490296"/>
                  </a:lnTo>
                  <a:lnTo>
                    <a:pt x="2209152" y="946251"/>
                  </a:lnTo>
                  <a:lnTo>
                    <a:pt x="2268499" y="894194"/>
                  </a:lnTo>
                  <a:close/>
                </a:path>
                <a:path w="2905759" h="2025650">
                  <a:moveTo>
                    <a:pt x="2905252" y="506704"/>
                  </a:moveTo>
                  <a:lnTo>
                    <a:pt x="2427541" y="506704"/>
                  </a:lnTo>
                  <a:lnTo>
                    <a:pt x="2403411" y="515442"/>
                  </a:lnTo>
                  <a:lnTo>
                    <a:pt x="2393416" y="536511"/>
                  </a:lnTo>
                  <a:lnTo>
                    <a:pt x="2403411" y="557593"/>
                  </a:lnTo>
                  <a:lnTo>
                    <a:pt x="2427541" y="566318"/>
                  </a:lnTo>
                  <a:lnTo>
                    <a:pt x="2787815" y="566318"/>
                  </a:lnTo>
                  <a:lnTo>
                    <a:pt x="1642732" y="1567395"/>
                  </a:lnTo>
                  <a:lnTo>
                    <a:pt x="1113840" y="1105395"/>
                  </a:lnTo>
                  <a:lnTo>
                    <a:pt x="109550" y="1985708"/>
                  </a:lnTo>
                  <a:lnTo>
                    <a:pt x="109105" y="2008136"/>
                  </a:lnTo>
                  <a:lnTo>
                    <a:pt x="127558" y="2024811"/>
                  </a:lnTo>
                  <a:lnTo>
                    <a:pt x="153225" y="2025205"/>
                  </a:lnTo>
                  <a:lnTo>
                    <a:pt x="164642" y="2018842"/>
                  </a:lnTo>
                  <a:lnTo>
                    <a:pt x="1113840" y="1189697"/>
                  </a:lnTo>
                  <a:lnTo>
                    <a:pt x="1642732" y="1651698"/>
                  </a:lnTo>
                  <a:lnTo>
                    <a:pt x="2836430" y="608965"/>
                  </a:lnTo>
                  <a:lnTo>
                    <a:pt x="2839694" y="935609"/>
                  </a:lnTo>
                  <a:lnTo>
                    <a:pt x="2857881" y="951458"/>
                  </a:lnTo>
                  <a:lnTo>
                    <a:pt x="2884373" y="951458"/>
                  </a:lnTo>
                  <a:lnTo>
                    <a:pt x="2902559" y="935609"/>
                  </a:lnTo>
                  <a:lnTo>
                    <a:pt x="2905252" y="506704"/>
                  </a:lnTo>
                  <a:close/>
                </a:path>
              </a:pathLst>
            </a:custGeom>
            <a:solidFill>
              <a:srgbClr val="FFFFFF">
                <a:alpha val="9176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3511" y="3323844"/>
            <a:ext cx="5194554" cy="32986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816" y="1344167"/>
            <a:ext cx="5613654" cy="313105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283" y="309359"/>
            <a:ext cx="10138410" cy="86793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95322" y="415543"/>
            <a:ext cx="7291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6.1</a:t>
            </a:r>
            <a:r>
              <a:rPr sz="2800" b="0" spc="2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Annuity/Credit</a:t>
            </a:r>
            <a:r>
              <a:rPr sz="2800" b="0" spc="65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with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respect</a:t>
            </a:r>
            <a:r>
              <a:rPr sz="2800" b="0" spc="30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to</a:t>
            </a:r>
            <a:r>
              <a:rPr sz="2800" b="0" spc="-5" dirty="0">
                <a:latin typeface="Calibri"/>
                <a:cs typeface="Calibri"/>
              </a:rPr>
              <a:t> </a:t>
            </a:r>
            <a:r>
              <a:rPr sz="2800" b="0" spc="-55" dirty="0">
                <a:latin typeface="Calibri"/>
                <a:cs typeface="Calibri"/>
              </a:rPr>
              <a:t>Target</a:t>
            </a:r>
            <a:r>
              <a:rPr sz="2800" b="0" spc="-2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variables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82128" y="1397508"/>
            <a:ext cx="2504694" cy="15064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407145" y="1667637"/>
            <a:ext cx="170497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8435" marR="172720" indent="-137160"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 MT"/>
              <a:buChar char="•"/>
              <a:tabLst>
                <a:tab pos="327660" algn="l"/>
                <a:tab pos="328295" algn="l"/>
              </a:tabLst>
            </a:pPr>
            <a:r>
              <a:rPr dirty="0"/>
              <a:t>	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Distribution of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AMT_A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NU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Target1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broader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endParaRPr sz="14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Target0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1200" y="4890515"/>
            <a:ext cx="3428238" cy="104319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377185" y="5160391"/>
            <a:ext cx="25971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990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Distribution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AMT_CREDIT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Target1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Target0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similar.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67528" y="5131308"/>
            <a:ext cx="1376045" cy="309245"/>
          </a:xfrm>
          <a:custGeom>
            <a:avLst/>
            <a:gdLst/>
            <a:ahLst/>
            <a:cxnLst/>
            <a:rect l="l" t="t" r="r" b="b"/>
            <a:pathLst>
              <a:path w="1376045" h="309245">
                <a:moveTo>
                  <a:pt x="681482" y="38100"/>
                </a:moveTo>
                <a:lnTo>
                  <a:pt x="681482" y="308864"/>
                </a:lnTo>
                <a:lnTo>
                  <a:pt x="1375537" y="308864"/>
                </a:lnTo>
                <a:lnTo>
                  <a:pt x="1375537" y="302514"/>
                </a:lnTo>
                <a:lnTo>
                  <a:pt x="694182" y="302514"/>
                </a:lnTo>
                <a:lnTo>
                  <a:pt x="687832" y="296164"/>
                </a:lnTo>
                <a:lnTo>
                  <a:pt x="694182" y="296164"/>
                </a:lnTo>
                <a:lnTo>
                  <a:pt x="694182" y="44450"/>
                </a:lnTo>
                <a:lnTo>
                  <a:pt x="687832" y="44450"/>
                </a:lnTo>
                <a:lnTo>
                  <a:pt x="681482" y="38100"/>
                </a:lnTo>
                <a:close/>
              </a:path>
              <a:path w="1376045" h="309245">
                <a:moveTo>
                  <a:pt x="694182" y="296164"/>
                </a:moveTo>
                <a:lnTo>
                  <a:pt x="687832" y="296164"/>
                </a:lnTo>
                <a:lnTo>
                  <a:pt x="694182" y="302514"/>
                </a:lnTo>
                <a:lnTo>
                  <a:pt x="694182" y="296164"/>
                </a:lnTo>
                <a:close/>
              </a:path>
              <a:path w="1376045" h="309245">
                <a:moveTo>
                  <a:pt x="1375537" y="296164"/>
                </a:moveTo>
                <a:lnTo>
                  <a:pt x="694182" y="296164"/>
                </a:lnTo>
                <a:lnTo>
                  <a:pt x="694182" y="302514"/>
                </a:lnTo>
                <a:lnTo>
                  <a:pt x="1375537" y="302514"/>
                </a:lnTo>
                <a:lnTo>
                  <a:pt x="1375537" y="296164"/>
                </a:lnTo>
                <a:close/>
              </a:path>
              <a:path w="1376045" h="309245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376045" h="309245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376045" h="309245">
                <a:moveTo>
                  <a:pt x="694182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681482" y="44450"/>
                </a:lnTo>
                <a:lnTo>
                  <a:pt x="681482" y="38100"/>
                </a:lnTo>
                <a:lnTo>
                  <a:pt x="694182" y="38100"/>
                </a:lnTo>
                <a:lnTo>
                  <a:pt x="694182" y="31750"/>
                </a:lnTo>
                <a:close/>
              </a:path>
              <a:path w="1376045" h="309245">
                <a:moveTo>
                  <a:pt x="694182" y="38100"/>
                </a:moveTo>
                <a:lnTo>
                  <a:pt x="681482" y="38100"/>
                </a:lnTo>
                <a:lnTo>
                  <a:pt x="687832" y="44450"/>
                </a:lnTo>
                <a:lnTo>
                  <a:pt x="694182" y="44450"/>
                </a:lnTo>
                <a:lnTo>
                  <a:pt x="694182" y="381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1991" y="1816354"/>
            <a:ext cx="1892300" cy="346710"/>
          </a:xfrm>
          <a:custGeom>
            <a:avLst/>
            <a:gdLst/>
            <a:ahLst/>
            <a:cxnLst/>
            <a:rect l="l" t="t" r="r" b="b"/>
            <a:pathLst>
              <a:path w="1892300" h="346710">
                <a:moveTo>
                  <a:pt x="1815591" y="270510"/>
                </a:moveTo>
                <a:lnTo>
                  <a:pt x="1815591" y="346710"/>
                </a:lnTo>
                <a:lnTo>
                  <a:pt x="1879091" y="314960"/>
                </a:lnTo>
                <a:lnTo>
                  <a:pt x="1828291" y="314960"/>
                </a:lnTo>
                <a:lnTo>
                  <a:pt x="1828291" y="302260"/>
                </a:lnTo>
                <a:lnTo>
                  <a:pt x="1879091" y="302260"/>
                </a:lnTo>
                <a:lnTo>
                  <a:pt x="1815591" y="270510"/>
                </a:lnTo>
                <a:close/>
              </a:path>
              <a:path w="1892300" h="346710">
                <a:moveTo>
                  <a:pt x="939546" y="6350"/>
                </a:moveTo>
                <a:lnTo>
                  <a:pt x="939546" y="314960"/>
                </a:lnTo>
                <a:lnTo>
                  <a:pt x="1815591" y="314960"/>
                </a:lnTo>
                <a:lnTo>
                  <a:pt x="1815591" y="308610"/>
                </a:lnTo>
                <a:lnTo>
                  <a:pt x="952246" y="308610"/>
                </a:lnTo>
                <a:lnTo>
                  <a:pt x="945896" y="302260"/>
                </a:lnTo>
                <a:lnTo>
                  <a:pt x="952246" y="302260"/>
                </a:lnTo>
                <a:lnTo>
                  <a:pt x="952246" y="12700"/>
                </a:lnTo>
                <a:lnTo>
                  <a:pt x="945896" y="12700"/>
                </a:lnTo>
                <a:lnTo>
                  <a:pt x="939546" y="6350"/>
                </a:lnTo>
                <a:close/>
              </a:path>
              <a:path w="1892300" h="346710">
                <a:moveTo>
                  <a:pt x="1879091" y="302260"/>
                </a:moveTo>
                <a:lnTo>
                  <a:pt x="1828291" y="302260"/>
                </a:lnTo>
                <a:lnTo>
                  <a:pt x="1828291" y="314960"/>
                </a:lnTo>
                <a:lnTo>
                  <a:pt x="1879091" y="314960"/>
                </a:lnTo>
                <a:lnTo>
                  <a:pt x="1891791" y="308610"/>
                </a:lnTo>
                <a:lnTo>
                  <a:pt x="1879091" y="302260"/>
                </a:lnTo>
                <a:close/>
              </a:path>
              <a:path w="1892300" h="346710">
                <a:moveTo>
                  <a:pt x="952246" y="302260"/>
                </a:moveTo>
                <a:lnTo>
                  <a:pt x="945896" y="302260"/>
                </a:lnTo>
                <a:lnTo>
                  <a:pt x="952246" y="308610"/>
                </a:lnTo>
                <a:lnTo>
                  <a:pt x="952246" y="302260"/>
                </a:lnTo>
                <a:close/>
              </a:path>
              <a:path w="1892300" h="346710">
                <a:moveTo>
                  <a:pt x="1815591" y="302260"/>
                </a:moveTo>
                <a:lnTo>
                  <a:pt x="952246" y="302260"/>
                </a:lnTo>
                <a:lnTo>
                  <a:pt x="952246" y="308610"/>
                </a:lnTo>
                <a:lnTo>
                  <a:pt x="1815591" y="308610"/>
                </a:lnTo>
                <a:lnTo>
                  <a:pt x="1815591" y="302260"/>
                </a:lnTo>
                <a:close/>
              </a:path>
              <a:path w="1892300" h="346710">
                <a:moveTo>
                  <a:pt x="952246" y="0"/>
                </a:moveTo>
                <a:lnTo>
                  <a:pt x="0" y="0"/>
                </a:lnTo>
                <a:lnTo>
                  <a:pt x="0" y="12700"/>
                </a:lnTo>
                <a:lnTo>
                  <a:pt x="939546" y="12700"/>
                </a:lnTo>
                <a:lnTo>
                  <a:pt x="939546" y="6350"/>
                </a:lnTo>
                <a:lnTo>
                  <a:pt x="952246" y="6350"/>
                </a:lnTo>
                <a:lnTo>
                  <a:pt x="952246" y="0"/>
                </a:lnTo>
                <a:close/>
              </a:path>
              <a:path w="1892300" h="346710">
                <a:moveTo>
                  <a:pt x="952246" y="6350"/>
                </a:moveTo>
                <a:lnTo>
                  <a:pt x="939546" y="6350"/>
                </a:lnTo>
                <a:lnTo>
                  <a:pt x="945896" y="12700"/>
                </a:lnTo>
                <a:lnTo>
                  <a:pt x="952246" y="12700"/>
                </a:lnTo>
                <a:lnTo>
                  <a:pt x="952246" y="63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565404" y="1470660"/>
            <a:ext cx="5337175" cy="2851785"/>
            <a:chOff x="565404" y="1470660"/>
            <a:chExt cx="5337175" cy="285178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404" y="1470660"/>
              <a:ext cx="5337048" cy="28514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31948" y="1533144"/>
              <a:ext cx="457200" cy="2971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21807" y="1527048"/>
              <a:ext cx="477012" cy="309372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862571" y="3451859"/>
            <a:ext cx="4940935" cy="3001010"/>
            <a:chOff x="6862571" y="3451859"/>
            <a:chExt cx="4940935" cy="3001010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62571" y="3451859"/>
              <a:ext cx="4940808" cy="300075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22735" y="3544823"/>
              <a:ext cx="475487" cy="3078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6611" y="3544823"/>
              <a:ext cx="458724" cy="295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3511" y="3323844"/>
            <a:ext cx="5194554" cy="32986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816" y="1388363"/>
            <a:ext cx="5581650" cy="31203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283" y="309359"/>
            <a:ext cx="10138410" cy="86793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71980" y="415543"/>
            <a:ext cx="89350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08805" algn="l"/>
              </a:tabLst>
            </a:pPr>
            <a:r>
              <a:rPr sz="2800" b="0" spc="-5" dirty="0">
                <a:latin typeface="Calibri"/>
                <a:cs typeface="Calibri"/>
              </a:rPr>
              <a:t>6.2</a:t>
            </a:r>
            <a:r>
              <a:rPr sz="2800" b="0" spc="35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Goods</a:t>
            </a:r>
            <a:r>
              <a:rPr sz="2800" b="0" spc="30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Price/</a:t>
            </a:r>
            <a:r>
              <a:rPr sz="2800" b="0" spc="20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Amt</a:t>
            </a:r>
            <a:r>
              <a:rPr sz="2800" b="0" spc="2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Income	</a:t>
            </a:r>
            <a:r>
              <a:rPr sz="2800" b="0" spc="-5" dirty="0">
                <a:latin typeface="Calibri"/>
                <a:cs typeface="Calibri"/>
              </a:rPr>
              <a:t>with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respect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to</a:t>
            </a:r>
            <a:r>
              <a:rPr sz="2800" b="0" spc="-15" dirty="0">
                <a:latin typeface="Calibri"/>
                <a:cs typeface="Calibri"/>
              </a:rPr>
              <a:t> </a:t>
            </a:r>
            <a:r>
              <a:rPr sz="2800" b="0" spc="-50" dirty="0">
                <a:latin typeface="Calibri"/>
                <a:cs typeface="Calibri"/>
              </a:rPr>
              <a:t>Target</a:t>
            </a:r>
            <a:r>
              <a:rPr sz="2800" b="0" spc="-3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variables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82128" y="1397508"/>
            <a:ext cx="2504694" cy="15064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384285" y="1667637"/>
            <a:ext cx="1748789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14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0520" algn="l"/>
                <a:tab pos="351155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Distribution of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AMT_GOODS_PRICE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Target1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Target0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endParaRPr sz="1400">
              <a:latin typeface="Calibri"/>
              <a:cs typeface="Calibri"/>
            </a:endParaRPr>
          </a:p>
          <a:p>
            <a:pPr marL="619125">
              <a:lnSpc>
                <a:spcPct val="100000"/>
              </a:lnSpc>
            </a:pP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similar.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1200" y="4890515"/>
            <a:ext cx="3428238" cy="104319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236977" y="5160391"/>
            <a:ext cx="28790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990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Distribution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_INCOME_TOTAL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Target1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Target0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similar.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67528" y="5131308"/>
            <a:ext cx="1376045" cy="309245"/>
          </a:xfrm>
          <a:custGeom>
            <a:avLst/>
            <a:gdLst/>
            <a:ahLst/>
            <a:cxnLst/>
            <a:rect l="l" t="t" r="r" b="b"/>
            <a:pathLst>
              <a:path w="1376045" h="309245">
                <a:moveTo>
                  <a:pt x="681482" y="38100"/>
                </a:moveTo>
                <a:lnTo>
                  <a:pt x="681482" y="308864"/>
                </a:lnTo>
                <a:lnTo>
                  <a:pt x="1375537" y="308864"/>
                </a:lnTo>
                <a:lnTo>
                  <a:pt x="1375537" y="302514"/>
                </a:lnTo>
                <a:lnTo>
                  <a:pt x="694182" y="302514"/>
                </a:lnTo>
                <a:lnTo>
                  <a:pt x="687832" y="296164"/>
                </a:lnTo>
                <a:lnTo>
                  <a:pt x="694182" y="296164"/>
                </a:lnTo>
                <a:lnTo>
                  <a:pt x="694182" y="44450"/>
                </a:lnTo>
                <a:lnTo>
                  <a:pt x="687832" y="44450"/>
                </a:lnTo>
                <a:lnTo>
                  <a:pt x="681482" y="38100"/>
                </a:lnTo>
                <a:close/>
              </a:path>
              <a:path w="1376045" h="309245">
                <a:moveTo>
                  <a:pt x="694182" y="296164"/>
                </a:moveTo>
                <a:lnTo>
                  <a:pt x="687832" y="296164"/>
                </a:lnTo>
                <a:lnTo>
                  <a:pt x="694182" y="302514"/>
                </a:lnTo>
                <a:lnTo>
                  <a:pt x="694182" y="296164"/>
                </a:lnTo>
                <a:close/>
              </a:path>
              <a:path w="1376045" h="309245">
                <a:moveTo>
                  <a:pt x="1375537" y="296164"/>
                </a:moveTo>
                <a:lnTo>
                  <a:pt x="694182" y="296164"/>
                </a:lnTo>
                <a:lnTo>
                  <a:pt x="694182" y="302514"/>
                </a:lnTo>
                <a:lnTo>
                  <a:pt x="1375537" y="302514"/>
                </a:lnTo>
                <a:lnTo>
                  <a:pt x="1375537" y="296164"/>
                </a:lnTo>
                <a:close/>
              </a:path>
              <a:path w="1376045" h="309245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376045" h="309245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376045" h="309245">
                <a:moveTo>
                  <a:pt x="694182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681482" y="44450"/>
                </a:lnTo>
                <a:lnTo>
                  <a:pt x="681482" y="38100"/>
                </a:lnTo>
                <a:lnTo>
                  <a:pt x="694182" y="38100"/>
                </a:lnTo>
                <a:lnTo>
                  <a:pt x="694182" y="31750"/>
                </a:lnTo>
                <a:close/>
              </a:path>
              <a:path w="1376045" h="309245">
                <a:moveTo>
                  <a:pt x="694182" y="38100"/>
                </a:moveTo>
                <a:lnTo>
                  <a:pt x="681482" y="38100"/>
                </a:lnTo>
                <a:lnTo>
                  <a:pt x="687832" y="44450"/>
                </a:lnTo>
                <a:lnTo>
                  <a:pt x="694182" y="44450"/>
                </a:lnTo>
                <a:lnTo>
                  <a:pt x="694182" y="381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1991" y="1816354"/>
            <a:ext cx="1892300" cy="346710"/>
          </a:xfrm>
          <a:custGeom>
            <a:avLst/>
            <a:gdLst/>
            <a:ahLst/>
            <a:cxnLst/>
            <a:rect l="l" t="t" r="r" b="b"/>
            <a:pathLst>
              <a:path w="1892300" h="346710">
                <a:moveTo>
                  <a:pt x="1815591" y="270510"/>
                </a:moveTo>
                <a:lnTo>
                  <a:pt x="1815591" y="346710"/>
                </a:lnTo>
                <a:lnTo>
                  <a:pt x="1879091" y="314960"/>
                </a:lnTo>
                <a:lnTo>
                  <a:pt x="1828291" y="314960"/>
                </a:lnTo>
                <a:lnTo>
                  <a:pt x="1828291" y="302260"/>
                </a:lnTo>
                <a:lnTo>
                  <a:pt x="1879091" y="302260"/>
                </a:lnTo>
                <a:lnTo>
                  <a:pt x="1815591" y="270510"/>
                </a:lnTo>
                <a:close/>
              </a:path>
              <a:path w="1892300" h="346710">
                <a:moveTo>
                  <a:pt x="939546" y="6350"/>
                </a:moveTo>
                <a:lnTo>
                  <a:pt x="939546" y="314960"/>
                </a:lnTo>
                <a:lnTo>
                  <a:pt x="1815591" y="314960"/>
                </a:lnTo>
                <a:lnTo>
                  <a:pt x="1815591" y="308610"/>
                </a:lnTo>
                <a:lnTo>
                  <a:pt x="952246" y="308610"/>
                </a:lnTo>
                <a:lnTo>
                  <a:pt x="945896" y="302260"/>
                </a:lnTo>
                <a:lnTo>
                  <a:pt x="952246" y="302260"/>
                </a:lnTo>
                <a:lnTo>
                  <a:pt x="952246" y="12700"/>
                </a:lnTo>
                <a:lnTo>
                  <a:pt x="945896" y="12700"/>
                </a:lnTo>
                <a:lnTo>
                  <a:pt x="939546" y="6350"/>
                </a:lnTo>
                <a:close/>
              </a:path>
              <a:path w="1892300" h="346710">
                <a:moveTo>
                  <a:pt x="1879091" y="302260"/>
                </a:moveTo>
                <a:lnTo>
                  <a:pt x="1828291" y="302260"/>
                </a:lnTo>
                <a:lnTo>
                  <a:pt x="1828291" y="314960"/>
                </a:lnTo>
                <a:lnTo>
                  <a:pt x="1879091" y="314960"/>
                </a:lnTo>
                <a:lnTo>
                  <a:pt x="1891791" y="308610"/>
                </a:lnTo>
                <a:lnTo>
                  <a:pt x="1879091" y="302260"/>
                </a:lnTo>
                <a:close/>
              </a:path>
              <a:path w="1892300" h="346710">
                <a:moveTo>
                  <a:pt x="952246" y="302260"/>
                </a:moveTo>
                <a:lnTo>
                  <a:pt x="945896" y="302260"/>
                </a:lnTo>
                <a:lnTo>
                  <a:pt x="952246" y="308610"/>
                </a:lnTo>
                <a:lnTo>
                  <a:pt x="952246" y="302260"/>
                </a:lnTo>
                <a:close/>
              </a:path>
              <a:path w="1892300" h="346710">
                <a:moveTo>
                  <a:pt x="1815591" y="302260"/>
                </a:moveTo>
                <a:lnTo>
                  <a:pt x="952246" y="302260"/>
                </a:lnTo>
                <a:lnTo>
                  <a:pt x="952246" y="308610"/>
                </a:lnTo>
                <a:lnTo>
                  <a:pt x="1815591" y="308610"/>
                </a:lnTo>
                <a:lnTo>
                  <a:pt x="1815591" y="302260"/>
                </a:lnTo>
                <a:close/>
              </a:path>
              <a:path w="1892300" h="346710">
                <a:moveTo>
                  <a:pt x="952246" y="0"/>
                </a:moveTo>
                <a:lnTo>
                  <a:pt x="0" y="0"/>
                </a:lnTo>
                <a:lnTo>
                  <a:pt x="0" y="12700"/>
                </a:lnTo>
                <a:lnTo>
                  <a:pt x="939546" y="12700"/>
                </a:lnTo>
                <a:lnTo>
                  <a:pt x="939546" y="6350"/>
                </a:lnTo>
                <a:lnTo>
                  <a:pt x="952246" y="6350"/>
                </a:lnTo>
                <a:lnTo>
                  <a:pt x="952246" y="0"/>
                </a:lnTo>
                <a:close/>
              </a:path>
              <a:path w="1892300" h="346710">
                <a:moveTo>
                  <a:pt x="952246" y="6350"/>
                </a:moveTo>
                <a:lnTo>
                  <a:pt x="939546" y="6350"/>
                </a:lnTo>
                <a:lnTo>
                  <a:pt x="945896" y="12700"/>
                </a:lnTo>
                <a:lnTo>
                  <a:pt x="952246" y="12700"/>
                </a:lnTo>
                <a:lnTo>
                  <a:pt x="952246" y="63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536448" y="1510283"/>
            <a:ext cx="5337175" cy="2845435"/>
            <a:chOff x="536448" y="1510283"/>
            <a:chExt cx="5337175" cy="284543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448" y="1510283"/>
              <a:ext cx="5337048" cy="28453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31948" y="1533143"/>
              <a:ext cx="457200" cy="2971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21807" y="1527047"/>
              <a:ext cx="477012" cy="309372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877811" y="3438144"/>
            <a:ext cx="4927600" cy="3019425"/>
            <a:chOff x="6877811" y="3438144"/>
            <a:chExt cx="4927600" cy="301942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77811" y="3438144"/>
              <a:ext cx="4927092" cy="301904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6611" y="3544824"/>
              <a:ext cx="458724" cy="2956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22735" y="3544824"/>
              <a:ext cx="475487" cy="307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3090" y="423659"/>
            <a:ext cx="11008995" cy="837565"/>
            <a:chOff x="593090" y="423659"/>
            <a:chExt cx="11008995" cy="837565"/>
          </a:xfrm>
        </p:grpSpPr>
        <p:sp>
          <p:nvSpPr>
            <p:cNvPr id="3" name="object 3"/>
            <p:cNvSpPr/>
            <p:nvPr/>
          </p:nvSpPr>
          <p:spPr>
            <a:xfrm>
              <a:off x="605790" y="1197102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104" y="423659"/>
              <a:ext cx="5394198" cy="837450"/>
            </a:xfrm>
            <a:prstGeom prst="rect">
              <a:avLst/>
            </a:prstGeom>
            <a:noFill/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55209" y="475614"/>
            <a:ext cx="15036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Introduction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3088" y="1283195"/>
            <a:ext cx="11303000" cy="2698750"/>
            <a:chOff x="323088" y="1283195"/>
            <a:chExt cx="11303000" cy="26987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960" y="1879092"/>
              <a:ext cx="10802874" cy="21023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088" y="1283195"/>
              <a:ext cx="918222" cy="90907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97432" y="1429639"/>
            <a:ext cx="11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 Semibold"/>
                <a:cs typeface="Segoe UI Semibold"/>
              </a:rPr>
              <a:t>1</a:t>
            </a:r>
            <a:endParaRPr sz="1800">
              <a:latin typeface="Segoe UI Semibold"/>
              <a:cs typeface="Segoe UI Semibold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3063" y="1967483"/>
            <a:ext cx="10632186" cy="193319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318641" y="2182190"/>
            <a:ext cx="100190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200" spc="5" dirty="0">
                <a:latin typeface="Arial MT"/>
                <a:cs typeface="Arial MT"/>
              </a:rPr>
              <a:t>When </a:t>
            </a:r>
            <a:r>
              <a:rPr sz="1200" dirty="0">
                <a:latin typeface="Arial MT"/>
                <a:cs typeface="Arial MT"/>
              </a:rPr>
              <a:t>the company </a:t>
            </a:r>
            <a:r>
              <a:rPr sz="1200" spc="-5" dirty="0">
                <a:latin typeface="Arial MT"/>
                <a:cs typeface="Arial MT"/>
              </a:rPr>
              <a:t>receives </a:t>
            </a:r>
            <a:r>
              <a:rPr sz="1200" dirty="0">
                <a:latin typeface="Arial MT"/>
                <a:cs typeface="Arial MT"/>
              </a:rPr>
              <a:t>a </a:t>
            </a:r>
            <a:r>
              <a:rPr sz="1200" spc="-5" dirty="0">
                <a:latin typeface="Arial MT"/>
                <a:cs typeface="Arial MT"/>
              </a:rPr>
              <a:t>loan application, </a:t>
            </a:r>
            <a:r>
              <a:rPr sz="1200" dirty="0">
                <a:latin typeface="Arial MT"/>
                <a:cs typeface="Arial MT"/>
              </a:rPr>
              <a:t>the company must decide for </a:t>
            </a:r>
            <a:r>
              <a:rPr sz="1200" spc="-5" dirty="0">
                <a:latin typeface="Arial MT"/>
                <a:cs typeface="Arial MT"/>
              </a:rPr>
              <a:t>loan approval </a:t>
            </a:r>
            <a:r>
              <a:rPr sz="1200" dirty="0">
                <a:latin typeface="Arial MT"/>
                <a:cs typeface="Arial MT"/>
              </a:rPr>
              <a:t>based on the </a:t>
            </a:r>
            <a:r>
              <a:rPr sz="1200" spc="-5" dirty="0">
                <a:latin typeface="Arial MT"/>
                <a:cs typeface="Arial MT"/>
              </a:rPr>
              <a:t>applicant’s profile. </a:t>
            </a:r>
            <a:r>
              <a:rPr sz="1200" spc="-25" dirty="0">
                <a:latin typeface="Arial MT"/>
                <a:cs typeface="Arial MT"/>
              </a:rPr>
              <a:t>Two </a:t>
            </a:r>
            <a:r>
              <a:rPr sz="1200" spc="-5" dirty="0">
                <a:latin typeface="Arial MT"/>
                <a:cs typeface="Arial MT"/>
              </a:rPr>
              <a:t>types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risks </a:t>
            </a:r>
            <a:r>
              <a:rPr sz="1200" dirty="0">
                <a:latin typeface="Arial MT"/>
                <a:cs typeface="Arial MT"/>
              </a:rPr>
              <a:t>are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associated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with</a:t>
            </a:r>
            <a:r>
              <a:rPr sz="1200" dirty="0">
                <a:latin typeface="Arial MT"/>
                <a:cs typeface="Arial MT"/>
              </a:rPr>
              <a:t> the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bank’s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decision: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125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buChar char="•"/>
              <a:tabLst>
                <a:tab pos="185420" algn="l"/>
              </a:tabLst>
            </a:pPr>
            <a:r>
              <a:rPr sz="1200" dirty="0">
                <a:latin typeface="Arial MT"/>
                <a:cs typeface="Arial MT"/>
              </a:rPr>
              <a:t>If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 applicant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likely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repay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loan,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not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approving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 loan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results</a:t>
            </a:r>
            <a:r>
              <a:rPr sz="1200" spc="-5" dirty="0">
                <a:latin typeface="Arial MT"/>
                <a:cs typeface="Arial MT"/>
              </a:rPr>
              <a:t> in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 loss </a:t>
            </a:r>
            <a:r>
              <a:rPr sz="1200" dirty="0">
                <a:latin typeface="Arial MT"/>
                <a:cs typeface="Arial MT"/>
              </a:rPr>
              <a:t>of business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company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25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5"/>
              </a:spcBef>
              <a:buChar char="•"/>
              <a:tabLst>
                <a:tab pos="185420" algn="l"/>
              </a:tabLst>
            </a:pPr>
            <a:r>
              <a:rPr sz="1200" dirty="0">
                <a:latin typeface="Arial MT"/>
                <a:cs typeface="Arial MT"/>
              </a:rPr>
              <a:t>If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 applicant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not</a:t>
            </a:r>
            <a:r>
              <a:rPr sz="1200" spc="-5" dirty="0">
                <a:latin typeface="Arial MT"/>
                <a:cs typeface="Arial MT"/>
              </a:rPr>
              <a:t> likely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 repay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loan,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i.e.,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he/she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likely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default,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approving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 loan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may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lead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financial </a:t>
            </a:r>
            <a:r>
              <a:rPr sz="1200" spc="-5" dirty="0">
                <a:latin typeface="Arial MT"/>
                <a:cs typeface="Arial MT"/>
              </a:rPr>
              <a:t>loss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15" dirty="0">
                <a:latin typeface="Arial MT"/>
                <a:cs typeface="Arial MT"/>
              </a:rPr>
              <a:t> company.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7091" y="1278623"/>
            <a:ext cx="2123694" cy="8374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812417" y="1330274"/>
            <a:ext cx="10795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Objective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3088" y="4250423"/>
            <a:ext cx="918222" cy="90755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79144" y="439712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 Semibold"/>
                <a:cs typeface="Segoe UI Semibold"/>
              </a:rPr>
              <a:t>2</a:t>
            </a:r>
            <a:endParaRPr sz="1800">
              <a:latin typeface="Segoe UI Semibold"/>
              <a:cs typeface="Segoe UI Semibold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9660" y="4410443"/>
            <a:ext cx="2151126" cy="83897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577721" y="4463922"/>
            <a:ext cx="15474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2000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set</a:t>
            </a:r>
            <a:r>
              <a:rPr sz="20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used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07719" y="4919471"/>
            <a:ext cx="10801350" cy="1523365"/>
            <a:chOff x="807719" y="4919471"/>
            <a:chExt cx="10801350" cy="152336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7719" y="4919471"/>
              <a:ext cx="10801350" cy="152323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3063" y="4997195"/>
              <a:ext cx="10514838" cy="132816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503044" y="5213730"/>
            <a:ext cx="1540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indent="-171450">
              <a:lnSpc>
                <a:spcPct val="100000"/>
              </a:lnSpc>
              <a:spcBef>
                <a:spcPts val="100"/>
              </a:spcBef>
              <a:buChar char="•"/>
              <a:tabLst>
                <a:tab pos="184150" algn="l"/>
              </a:tabLst>
            </a:pPr>
            <a:r>
              <a:rPr sz="1200" spc="-5" dirty="0">
                <a:latin typeface="Arial MT"/>
                <a:cs typeface="Arial MT"/>
              </a:rPr>
              <a:t>Current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applications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87800" y="5213730"/>
            <a:ext cx="1492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“application_data.csv”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03044" y="5579465"/>
            <a:ext cx="16249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200" spc="-5" dirty="0">
                <a:latin typeface="Arial MT"/>
                <a:cs typeface="Arial MT"/>
              </a:rPr>
              <a:t>Previous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applications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29431" y="5579465"/>
            <a:ext cx="1768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“previous_application.csv”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084576" y="5285232"/>
            <a:ext cx="582930" cy="447040"/>
          </a:xfrm>
          <a:custGeom>
            <a:avLst/>
            <a:gdLst/>
            <a:ahLst/>
            <a:cxnLst/>
            <a:rect l="l" t="t" r="r" b="b"/>
            <a:pathLst>
              <a:path w="582929" h="447039">
                <a:moveTo>
                  <a:pt x="581660" y="408432"/>
                </a:moveTo>
                <a:lnTo>
                  <a:pt x="568960" y="402082"/>
                </a:lnTo>
                <a:lnTo>
                  <a:pt x="505460" y="370332"/>
                </a:lnTo>
                <a:lnTo>
                  <a:pt x="505460" y="402082"/>
                </a:lnTo>
                <a:lnTo>
                  <a:pt x="68580" y="402082"/>
                </a:lnTo>
                <a:lnTo>
                  <a:pt x="68580" y="414782"/>
                </a:lnTo>
                <a:lnTo>
                  <a:pt x="505460" y="414782"/>
                </a:lnTo>
                <a:lnTo>
                  <a:pt x="505460" y="446532"/>
                </a:lnTo>
                <a:lnTo>
                  <a:pt x="568960" y="414782"/>
                </a:lnTo>
                <a:lnTo>
                  <a:pt x="581660" y="408432"/>
                </a:lnTo>
                <a:close/>
              </a:path>
              <a:path w="582929" h="447039">
                <a:moveTo>
                  <a:pt x="582930" y="38100"/>
                </a:moveTo>
                <a:lnTo>
                  <a:pt x="570230" y="31750"/>
                </a:lnTo>
                <a:lnTo>
                  <a:pt x="506730" y="0"/>
                </a:lnTo>
                <a:lnTo>
                  <a:pt x="506730" y="31750"/>
                </a:lnTo>
                <a:lnTo>
                  <a:pt x="0" y="31750"/>
                </a:lnTo>
                <a:lnTo>
                  <a:pt x="0" y="44450"/>
                </a:lnTo>
                <a:lnTo>
                  <a:pt x="506730" y="44450"/>
                </a:lnTo>
                <a:lnTo>
                  <a:pt x="506730" y="76200"/>
                </a:lnTo>
                <a:lnTo>
                  <a:pt x="570230" y="44450"/>
                </a:lnTo>
                <a:lnTo>
                  <a:pt x="582930" y="3810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5790" y="309359"/>
            <a:ext cx="10983595" cy="901065"/>
            <a:chOff x="605790" y="309359"/>
            <a:chExt cx="10983595" cy="901065"/>
          </a:xfrm>
        </p:grpSpPr>
        <p:sp>
          <p:nvSpPr>
            <p:cNvPr id="3" name="object 3"/>
            <p:cNvSpPr/>
            <p:nvPr/>
          </p:nvSpPr>
          <p:spPr>
            <a:xfrm>
              <a:off x="605790" y="1197102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284" y="309359"/>
              <a:ext cx="10138410" cy="86793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9382" y="415543"/>
            <a:ext cx="3287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6.3</a:t>
            </a:r>
            <a:r>
              <a:rPr sz="2800" b="0" spc="10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Points</a:t>
            </a:r>
            <a:r>
              <a:rPr sz="2800" b="0" spc="20" dirty="0">
                <a:latin typeface="Calibri"/>
                <a:cs typeface="Calibri"/>
              </a:rPr>
              <a:t> </a:t>
            </a:r>
            <a:r>
              <a:rPr sz="2800" b="0" spc="-125" dirty="0">
                <a:latin typeface="Calibri"/>
                <a:cs typeface="Calibri"/>
              </a:rPr>
              <a:t>To</a:t>
            </a:r>
            <a:r>
              <a:rPr sz="2800" b="0" spc="-15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Conclude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13888" y="1438655"/>
            <a:ext cx="6106160" cy="4940300"/>
            <a:chOff x="2913888" y="1438655"/>
            <a:chExt cx="6106160" cy="49403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3888" y="1438655"/>
              <a:ext cx="6105906" cy="49400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9136" y="2090927"/>
              <a:ext cx="948689" cy="56768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125851" y="2153157"/>
            <a:ext cx="5490845" cy="3178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5110"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Notes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marL="299085" marR="14732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eople with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ely 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ed </a:t>
            </a:r>
            <a:r>
              <a:rPr sz="1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 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target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zero.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Dist. plot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clearly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shows that the shape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Income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total,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Annuity,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Credit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Good</a:t>
            </a:r>
            <a:r>
              <a:rPr sz="14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Price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similar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similar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•"/>
            </a:pPr>
            <a:endParaRPr sz="13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 plots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also highlightingthat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people who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difficulty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paying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back loans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respectto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their income, loan amount, price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of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goods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against which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loan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procured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Annuity.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 MT"/>
              <a:buChar char="•"/>
            </a:pPr>
            <a:endParaRPr sz="1350">
              <a:latin typeface="Calibri"/>
              <a:cs typeface="Calibri"/>
            </a:endParaRPr>
          </a:p>
          <a:p>
            <a:pPr marL="299085" marR="38354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Dist.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plot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highlights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curve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shape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wider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which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narrower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defined</a:t>
            </a:r>
            <a:r>
              <a:rPr sz="14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edges.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99816" y="1799831"/>
            <a:ext cx="1072133" cy="72924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524" y="1677924"/>
            <a:ext cx="10635234" cy="20855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20595" y="1887092"/>
            <a:ext cx="6920230" cy="141732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 indent="779780">
              <a:lnSpc>
                <a:spcPts val="5200"/>
              </a:lnSpc>
              <a:spcBef>
                <a:spcPts val="740"/>
              </a:spcBef>
              <a:tabLst>
                <a:tab pos="1402080" algn="l"/>
                <a:tab pos="3894454" algn="l"/>
              </a:tabLst>
            </a:pPr>
            <a:r>
              <a:rPr dirty="0"/>
              <a:t>7.	Bivariate </a:t>
            </a:r>
            <a:r>
              <a:rPr spc="-5" dirty="0"/>
              <a:t>Analysis </a:t>
            </a:r>
            <a:r>
              <a:rPr dirty="0"/>
              <a:t> </a:t>
            </a:r>
            <a:r>
              <a:rPr spc="-5" dirty="0"/>
              <a:t>Numerical</a:t>
            </a:r>
            <a:r>
              <a:rPr spc="-100" dirty="0"/>
              <a:t> </a:t>
            </a:r>
            <a:r>
              <a:rPr spc="-5" dirty="0"/>
              <a:t>V/s</a:t>
            </a:r>
            <a:r>
              <a:rPr dirty="0"/>
              <a:t>	Categorical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9412" y="3752088"/>
            <a:ext cx="7260590" cy="2867025"/>
            <a:chOff x="629412" y="3752088"/>
            <a:chExt cx="7260590" cy="28670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12" y="5158740"/>
              <a:ext cx="942606" cy="9441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1376" y="3752088"/>
              <a:ext cx="3738372" cy="28666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70792" y="3862590"/>
              <a:ext cx="1914525" cy="1457960"/>
            </a:xfrm>
            <a:custGeom>
              <a:avLst/>
              <a:gdLst/>
              <a:ahLst/>
              <a:cxnLst/>
              <a:rect l="l" t="t" r="r" b="b"/>
              <a:pathLst>
                <a:path w="1914525" h="1457960">
                  <a:moveTo>
                    <a:pt x="1718462" y="150444"/>
                  </a:moveTo>
                  <a:lnTo>
                    <a:pt x="1709724" y="116954"/>
                  </a:lnTo>
                  <a:lnTo>
                    <a:pt x="1685632" y="89560"/>
                  </a:lnTo>
                  <a:lnTo>
                    <a:pt x="1649793" y="71031"/>
                  </a:lnTo>
                  <a:lnTo>
                    <a:pt x="1605826" y="64147"/>
                  </a:lnTo>
                  <a:lnTo>
                    <a:pt x="1561795" y="70789"/>
                  </a:lnTo>
                  <a:lnTo>
                    <a:pt x="1525778" y="89128"/>
                  </a:lnTo>
                  <a:lnTo>
                    <a:pt x="1501432" y="116395"/>
                  </a:lnTo>
                  <a:lnTo>
                    <a:pt x="1492402" y="149834"/>
                  </a:lnTo>
                  <a:lnTo>
                    <a:pt x="1495831" y="171196"/>
                  </a:lnTo>
                  <a:lnTo>
                    <a:pt x="1505940" y="190957"/>
                  </a:lnTo>
                  <a:lnTo>
                    <a:pt x="1522095" y="208241"/>
                  </a:lnTo>
                  <a:lnTo>
                    <a:pt x="1543672" y="222161"/>
                  </a:lnTo>
                  <a:lnTo>
                    <a:pt x="1341755" y="665924"/>
                  </a:lnTo>
                  <a:lnTo>
                    <a:pt x="1299108" y="666623"/>
                  </a:lnTo>
                  <a:lnTo>
                    <a:pt x="1255534" y="682180"/>
                  </a:lnTo>
                  <a:lnTo>
                    <a:pt x="1237869" y="695083"/>
                  </a:lnTo>
                  <a:lnTo>
                    <a:pt x="825055" y="455828"/>
                  </a:lnTo>
                  <a:lnTo>
                    <a:pt x="842772" y="424522"/>
                  </a:lnTo>
                  <a:lnTo>
                    <a:pt x="843330" y="391629"/>
                  </a:lnTo>
                  <a:lnTo>
                    <a:pt x="827620" y="360959"/>
                  </a:lnTo>
                  <a:lnTo>
                    <a:pt x="796569" y="336384"/>
                  </a:lnTo>
                  <a:lnTo>
                    <a:pt x="755421" y="322910"/>
                  </a:lnTo>
                  <a:lnTo>
                    <a:pt x="712165" y="322491"/>
                  </a:lnTo>
                  <a:lnTo>
                    <a:pt x="671868" y="334441"/>
                  </a:lnTo>
                  <a:lnTo>
                    <a:pt x="639559" y="358051"/>
                  </a:lnTo>
                  <a:lnTo>
                    <a:pt x="621842" y="389369"/>
                  </a:lnTo>
                  <a:lnTo>
                    <a:pt x="621296" y="422262"/>
                  </a:lnTo>
                  <a:lnTo>
                    <a:pt x="636993" y="452920"/>
                  </a:lnTo>
                  <a:lnTo>
                    <a:pt x="679615" y="482854"/>
                  </a:lnTo>
                  <a:lnTo>
                    <a:pt x="437857" y="1051267"/>
                  </a:lnTo>
                  <a:lnTo>
                    <a:pt x="393293" y="1053287"/>
                  </a:lnTo>
                  <a:lnTo>
                    <a:pt x="354558" y="1067650"/>
                  </a:lnTo>
                  <a:lnTo>
                    <a:pt x="325716" y="1092009"/>
                  </a:lnTo>
                  <a:lnTo>
                    <a:pt x="310870" y="1124026"/>
                  </a:lnTo>
                  <a:lnTo>
                    <a:pt x="313512" y="1157922"/>
                  </a:lnTo>
                  <a:lnTo>
                    <a:pt x="332384" y="1187399"/>
                  </a:lnTo>
                  <a:lnTo>
                    <a:pt x="364413" y="1209332"/>
                  </a:lnTo>
                  <a:lnTo>
                    <a:pt x="422389" y="1221460"/>
                  </a:lnTo>
                  <a:lnTo>
                    <a:pt x="466128" y="1214805"/>
                  </a:lnTo>
                  <a:lnTo>
                    <a:pt x="501865" y="1196555"/>
                  </a:lnTo>
                  <a:lnTo>
                    <a:pt x="525995" y="1169441"/>
                  </a:lnTo>
                  <a:lnTo>
                    <a:pt x="534911" y="1136205"/>
                  </a:lnTo>
                  <a:lnTo>
                    <a:pt x="531901" y="1116406"/>
                  </a:lnTo>
                  <a:lnTo>
                    <a:pt x="523100" y="1097902"/>
                  </a:lnTo>
                  <a:lnTo>
                    <a:pt x="508965" y="1081417"/>
                  </a:lnTo>
                  <a:lnTo>
                    <a:pt x="489978" y="1067676"/>
                  </a:lnTo>
                  <a:lnTo>
                    <a:pt x="734390" y="492988"/>
                  </a:lnTo>
                  <a:lnTo>
                    <a:pt x="769962" y="487895"/>
                  </a:lnTo>
                  <a:lnTo>
                    <a:pt x="781126" y="484276"/>
                  </a:lnTo>
                  <a:lnTo>
                    <a:pt x="1212786" y="734479"/>
                  </a:lnTo>
                  <a:lnTo>
                    <a:pt x="1213319" y="768502"/>
                  </a:lnTo>
                  <a:lnTo>
                    <a:pt x="1230376" y="798690"/>
                  </a:lnTo>
                  <a:lnTo>
                    <a:pt x="1261059" y="821791"/>
                  </a:lnTo>
                  <a:lnTo>
                    <a:pt x="1302473" y="834618"/>
                  </a:lnTo>
                  <a:lnTo>
                    <a:pt x="1347203" y="834224"/>
                  </a:lnTo>
                  <a:lnTo>
                    <a:pt x="1386865" y="821258"/>
                  </a:lnTo>
                  <a:lnTo>
                    <a:pt x="1417243" y="797915"/>
                  </a:lnTo>
                  <a:lnTo>
                    <a:pt x="1435455" y="761060"/>
                  </a:lnTo>
                  <a:lnTo>
                    <a:pt x="1433156" y="731075"/>
                  </a:lnTo>
                  <a:lnTo>
                    <a:pt x="1424774" y="713130"/>
                  </a:lnTo>
                  <a:lnTo>
                    <a:pt x="1411376" y="697064"/>
                  </a:lnTo>
                  <a:lnTo>
                    <a:pt x="1393380" y="683501"/>
                  </a:lnTo>
                  <a:lnTo>
                    <a:pt x="1597190" y="235508"/>
                  </a:lnTo>
                  <a:lnTo>
                    <a:pt x="1605026" y="236118"/>
                  </a:lnTo>
                  <a:lnTo>
                    <a:pt x="1649056" y="229476"/>
                  </a:lnTo>
                  <a:lnTo>
                    <a:pt x="1685061" y="211150"/>
                  </a:lnTo>
                  <a:lnTo>
                    <a:pt x="1709420" y="183883"/>
                  </a:lnTo>
                  <a:lnTo>
                    <a:pt x="1718462" y="150444"/>
                  </a:lnTo>
                  <a:close/>
                </a:path>
                <a:path w="1914525" h="1457960">
                  <a:moveTo>
                    <a:pt x="1913928" y="1414564"/>
                  </a:moveTo>
                  <a:lnTo>
                    <a:pt x="56311" y="1414564"/>
                  </a:lnTo>
                  <a:lnTo>
                    <a:pt x="56311" y="0"/>
                  </a:lnTo>
                  <a:lnTo>
                    <a:pt x="0" y="0"/>
                  </a:lnTo>
                  <a:lnTo>
                    <a:pt x="0" y="1414564"/>
                  </a:lnTo>
                  <a:lnTo>
                    <a:pt x="0" y="1457363"/>
                  </a:lnTo>
                  <a:lnTo>
                    <a:pt x="1913928" y="1457363"/>
                  </a:lnTo>
                  <a:lnTo>
                    <a:pt x="1913928" y="1414564"/>
                  </a:lnTo>
                  <a:close/>
                </a:path>
              </a:pathLst>
            </a:custGeom>
            <a:solidFill>
              <a:srgbClr val="FFFFFF">
                <a:alpha val="7176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5535" y="3313176"/>
            <a:ext cx="4825746" cy="33352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055" y="1271016"/>
            <a:ext cx="5206746" cy="316915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0287" y="382511"/>
            <a:ext cx="10138410" cy="77039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71371" y="528269"/>
            <a:ext cx="85979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dirty="0">
                <a:latin typeface="Calibri"/>
                <a:cs typeface="Calibri"/>
              </a:rPr>
              <a:t>7.1</a:t>
            </a:r>
            <a:r>
              <a:rPr sz="2000" b="0" spc="85" dirty="0">
                <a:latin typeface="Calibri"/>
                <a:cs typeface="Calibri"/>
              </a:rPr>
              <a:t> </a:t>
            </a:r>
            <a:r>
              <a:rPr sz="2000" b="0" spc="-5" dirty="0">
                <a:latin typeface="Calibri"/>
                <a:cs typeface="Calibri"/>
              </a:rPr>
              <a:t>Income_Amount</a:t>
            </a:r>
            <a:r>
              <a:rPr sz="2000" b="0" spc="-10" dirty="0">
                <a:latin typeface="Calibri"/>
                <a:cs typeface="Calibri"/>
              </a:rPr>
              <a:t> </a:t>
            </a:r>
            <a:r>
              <a:rPr sz="2000" b="0" spc="-40" dirty="0">
                <a:latin typeface="Calibri"/>
                <a:cs typeface="Calibri"/>
              </a:rPr>
              <a:t>Vs</a:t>
            </a:r>
            <a:r>
              <a:rPr sz="2000" b="0" spc="10" dirty="0">
                <a:latin typeface="Calibri"/>
                <a:cs typeface="Calibri"/>
              </a:rPr>
              <a:t> </a:t>
            </a:r>
            <a:r>
              <a:rPr sz="2000" b="0" spc="-10" dirty="0">
                <a:latin typeface="Calibri"/>
                <a:cs typeface="Calibri"/>
              </a:rPr>
              <a:t>Education_Status</a:t>
            </a:r>
            <a:r>
              <a:rPr sz="2000" b="0" dirty="0">
                <a:latin typeface="Calibri"/>
                <a:cs typeface="Calibri"/>
              </a:rPr>
              <a:t> </a:t>
            </a:r>
            <a:r>
              <a:rPr sz="2000" b="0" spc="-40" dirty="0">
                <a:latin typeface="Calibri"/>
                <a:cs typeface="Calibri"/>
              </a:rPr>
              <a:t>Vs</a:t>
            </a:r>
            <a:r>
              <a:rPr sz="2000" b="0" spc="-5" dirty="0">
                <a:latin typeface="Calibri"/>
                <a:cs typeface="Calibri"/>
              </a:rPr>
              <a:t> </a:t>
            </a:r>
            <a:r>
              <a:rPr sz="2000" b="0" spc="-25" dirty="0">
                <a:latin typeface="Calibri"/>
                <a:cs typeface="Calibri"/>
              </a:rPr>
              <a:t>FAMILY_Status</a:t>
            </a:r>
            <a:r>
              <a:rPr sz="2000" b="0" spc="25" dirty="0">
                <a:latin typeface="Calibri"/>
                <a:cs typeface="Calibri"/>
              </a:rPr>
              <a:t> </a:t>
            </a:r>
            <a:r>
              <a:rPr sz="2000" b="0" spc="-5" dirty="0">
                <a:latin typeface="Calibri"/>
                <a:cs typeface="Calibri"/>
              </a:rPr>
              <a:t>among</a:t>
            </a:r>
            <a:r>
              <a:rPr sz="2000" b="0" spc="-10" dirty="0">
                <a:latin typeface="Calibri"/>
                <a:cs typeface="Calibri"/>
              </a:rPr>
              <a:t> </a:t>
            </a:r>
            <a:r>
              <a:rPr sz="2000" b="0" spc="-40" dirty="0">
                <a:latin typeface="Calibri"/>
                <a:cs typeface="Calibri"/>
              </a:rPr>
              <a:t>Target</a:t>
            </a:r>
            <a:r>
              <a:rPr sz="2000" b="0" spc="15" dirty="0">
                <a:latin typeface="Calibri"/>
                <a:cs typeface="Calibri"/>
              </a:rPr>
              <a:t> </a:t>
            </a:r>
            <a:r>
              <a:rPr sz="2000" b="0" spc="-15" dirty="0">
                <a:latin typeface="Calibri"/>
                <a:cs typeface="Calibri"/>
              </a:rPr>
              <a:t>Variables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9016" y="4759452"/>
            <a:ext cx="1393190" cy="1257300"/>
            <a:chOff x="509016" y="4759452"/>
            <a:chExt cx="1393190" cy="12573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016" y="4759452"/>
              <a:ext cx="1392936" cy="1257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640" y="4792980"/>
              <a:ext cx="1278636" cy="114300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7048500" y="3395471"/>
            <a:ext cx="4904105" cy="3162300"/>
            <a:chOff x="7048500" y="3395471"/>
            <a:chExt cx="4904105" cy="316230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8500" y="3395471"/>
              <a:ext cx="4669536" cy="3162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88123" y="3428999"/>
              <a:ext cx="4555235" cy="30480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8644" y="3474707"/>
              <a:ext cx="703338" cy="430542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518159" y="1321308"/>
            <a:ext cx="11263630" cy="3040380"/>
            <a:chOff x="518159" y="1321308"/>
            <a:chExt cx="11263630" cy="3040380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8159" y="1379220"/>
              <a:ext cx="5035296" cy="29824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7783" y="1412748"/>
              <a:ext cx="4920996" cy="286816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25924" y="1446263"/>
              <a:ext cx="686587" cy="41682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73851" y="1321308"/>
              <a:ext cx="6107430" cy="190423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795009" y="1563115"/>
            <a:ext cx="574294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Widow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Academic</a:t>
            </a:r>
            <a:r>
              <a:rPr sz="1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degree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few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outliers</a:t>
            </a:r>
            <a:r>
              <a:rPr sz="12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doesn't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200" spc="-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Third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quartile.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Also, Clients with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type of family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status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having academic degree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outliers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compared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of education.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1150">
              <a:latin typeface="Calibri"/>
              <a:cs typeface="Calibri"/>
            </a:endParaRPr>
          </a:p>
          <a:p>
            <a:pPr marL="299085" marR="10985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Income of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clients with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all type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of family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status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having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rest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education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type lie </a:t>
            </a:r>
            <a:r>
              <a:rPr sz="1200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Below the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quartile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i.e.,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25%.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156460" y="4538471"/>
            <a:ext cx="4142994" cy="170459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276094" y="4781169"/>
            <a:ext cx="34010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Income amount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Married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clients with academic </a:t>
            </a:r>
            <a:r>
              <a:rPr sz="1200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degree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much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lesser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compared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others.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1150">
              <a:latin typeface="Calibri"/>
              <a:cs typeface="Calibri"/>
            </a:endParaRPr>
          </a:p>
          <a:p>
            <a:pPr marL="299085" marR="11874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(Defaulter) Clients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relatively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less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income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1200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compared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Non-defaulters.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576315" y="3148583"/>
            <a:ext cx="591820" cy="558165"/>
            <a:chOff x="5576315" y="3148583"/>
            <a:chExt cx="591820" cy="558165"/>
          </a:xfrm>
        </p:grpSpPr>
        <p:sp>
          <p:nvSpPr>
            <p:cNvPr id="23" name="object 23"/>
            <p:cNvSpPr/>
            <p:nvPr/>
          </p:nvSpPr>
          <p:spPr>
            <a:xfrm>
              <a:off x="5742177" y="3148583"/>
              <a:ext cx="426084" cy="554990"/>
            </a:xfrm>
            <a:custGeom>
              <a:avLst/>
              <a:gdLst/>
              <a:ahLst/>
              <a:cxnLst/>
              <a:rect l="l" t="t" r="r" b="b"/>
              <a:pathLst>
                <a:path w="426085" h="554989">
                  <a:moveTo>
                    <a:pt x="381254" y="271017"/>
                  </a:moveTo>
                  <a:lnTo>
                    <a:pt x="0" y="271017"/>
                  </a:lnTo>
                  <a:lnTo>
                    <a:pt x="0" y="554863"/>
                  </a:lnTo>
                  <a:lnTo>
                    <a:pt x="12700" y="554863"/>
                  </a:lnTo>
                  <a:lnTo>
                    <a:pt x="12700" y="283717"/>
                  </a:lnTo>
                  <a:lnTo>
                    <a:pt x="6350" y="283717"/>
                  </a:lnTo>
                  <a:lnTo>
                    <a:pt x="12700" y="277367"/>
                  </a:lnTo>
                  <a:lnTo>
                    <a:pt x="381254" y="277367"/>
                  </a:lnTo>
                  <a:lnTo>
                    <a:pt x="381254" y="271017"/>
                  </a:lnTo>
                  <a:close/>
                </a:path>
                <a:path w="426085" h="554989">
                  <a:moveTo>
                    <a:pt x="12700" y="277367"/>
                  </a:moveTo>
                  <a:lnTo>
                    <a:pt x="6350" y="283717"/>
                  </a:lnTo>
                  <a:lnTo>
                    <a:pt x="12700" y="283717"/>
                  </a:lnTo>
                  <a:lnTo>
                    <a:pt x="12700" y="277367"/>
                  </a:lnTo>
                  <a:close/>
                </a:path>
                <a:path w="426085" h="554989">
                  <a:moveTo>
                    <a:pt x="393954" y="271017"/>
                  </a:moveTo>
                  <a:lnTo>
                    <a:pt x="387604" y="271017"/>
                  </a:lnTo>
                  <a:lnTo>
                    <a:pt x="381254" y="277367"/>
                  </a:lnTo>
                  <a:lnTo>
                    <a:pt x="12700" y="277367"/>
                  </a:lnTo>
                  <a:lnTo>
                    <a:pt x="12700" y="283717"/>
                  </a:lnTo>
                  <a:lnTo>
                    <a:pt x="393954" y="283717"/>
                  </a:lnTo>
                  <a:lnTo>
                    <a:pt x="393954" y="271017"/>
                  </a:lnTo>
                  <a:close/>
                </a:path>
                <a:path w="426085" h="554989">
                  <a:moveTo>
                    <a:pt x="393954" y="63500"/>
                  </a:moveTo>
                  <a:lnTo>
                    <a:pt x="381254" y="63500"/>
                  </a:lnTo>
                  <a:lnTo>
                    <a:pt x="381254" y="277367"/>
                  </a:lnTo>
                  <a:lnTo>
                    <a:pt x="387604" y="271017"/>
                  </a:lnTo>
                  <a:lnTo>
                    <a:pt x="393954" y="271017"/>
                  </a:lnTo>
                  <a:lnTo>
                    <a:pt x="393954" y="63500"/>
                  </a:lnTo>
                  <a:close/>
                </a:path>
                <a:path w="426085" h="554989">
                  <a:moveTo>
                    <a:pt x="387604" y="0"/>
                  </a:moveTo>
                  <a:lnTo>
                    <a:pt x="349504" y="76200"/>
                  </a:lnTo>
                  <a:lnTo>
                    <a:pt x="381254" y="76200"/>
                  </a:lnTo>
                  <a:lnTo>
                    <a:pt x="381254" y="63500"/>
                  </a:lnTo>
                  <a:lnTo>
                    <a:pt x="419354" y="63500"/>
                  </a:lnTo>
                  <a:lnTo>
                    <a:pt x="387604" y="0"/>
                  </a:lnTo>
                  <a:close/>
                </a:path>
                <a:path w="426085" h="554989">
                  <a:moveTo>
                    <a:pt x="419354" y="63500"/>
                  </a:moveTo>
                  <a:lnTo>
                    <a:pt x="393954" y="63500"/>
                  </a:lnTo>
                  <a:lnTo>
                    <a:pt x="393954" y="76200"/>
                  </a:lnTo>
                  <a:lnTo>
                    <a:pt x="425704" y="76200"/>
                  </a:lnTo>
                  <a:lnTo>
                    <a:pt x="419354" y="6350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76315" y="3703319"/>
              <a:ext cx="178435" cy="0"/>
            </a:xfrm>
            <a:custGeom>
              <a:avLst/>
              <a:gdLst/>
              <a:ahLst/>
              <a:cxnLst/>
              <a:rect l="l" t="t" r="r" b="b"/>
              <a:pathLst>
                <a:path w="178435">
                  <a:moveTo>
                    <a:pt x="0" y="0"/>
                  </a:moveTo>
                  <a:lnTo>
                    <a:pt x="177926" y="0"/>
                  </a:lnTo>
                </a:path>
              </a:pathLst>
            </a:custGeom>
            <a:ln w="63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6220967" y="5118861"/>
            <a:ext cx="775335" cy="285115"/>
          </a:xfrm>
          <a:custGeom>
            <a:avLst/>
            <a:gdLst/>
            <a:ahLst/>
            <a:cxnLst/>
            <a:rect l="l" t="t" r="r" b="b"/>
            <a:pathLst>
              <a:path w="775334" h="285114">
                <a:moveTo>
                  <a:pt x="76200" y="208787"/>
                </a:moveTo>
                <a:lnTo>
                  <a:pt x="0" y="246887"/>
                </a:lnTo>
                <a:lnTo>
                  <a:pt x="76200" y="284988"/>
                </a:lnTo>
                <a:lnTo>
                  <a:pt x="76200" y="253237"/>
                </a:lnTo>
                <a:lnTo>
                  <a:pt x="63500" y="253237"/>
                </a:lnTo>
                <a:lnTo>
                  <a:pt x="63500" y="240537"/>
                </a:lnTo>
                <a:lnTo>
                  <a:pt x="76200" y="240537"/>
                </a:lnTo>
                <a:lnTo>
                  <a:pt x="76200" y="208787"/>
                </a:lnTo>
                <a:close/>
              </a:path>
              <a:path w="775334" h="285114">
                <a:moveTo>
                  <a:pt x="76200" y="240537"/>
                </a:moveTo>
                <a:lnTo>
                  <a:pt x="63500" y="240537"/>
                </a:lnTo>
                <a:lnTo>
                  <a:pt x="63500" y="253237"/>
                </a:lnTo>
                <a:lnTo>
                  <a:pt x="76200" y="253237"/>
                </a:lnTo>
                <a:lnTo>
                  <a:pt x="76200" y="240537"/>
                </a:lnTo>
                <a:close/>
              </a:path>
              <a:path w="775334" h="285114">
                <a:moveTo>
                  <a:pt x="381254" y="240537"/>
                </a:moveTo>
                <a:lnTo>
                  <a:pt x="76200" y="240537"/>
                </a:lnTo>
                <a:lnTo>
                  <a:pt x="76200" y="253237"/>
                </a:lnTo>
                <a:lnTo>
                  <a:pt x="393954" y="253237"/>
                </a:lnTo>
                <a:lnTo>
                  <a:pt x="393954" y="246887"/>
                </a:lnTo>
                <a:lnTo>
                  <a:pt x="381254" y="246887"/>
                </a:lnTo>
                <a:lnTo>
                  <a:pt x="381254" y="240537"/>
                </a:lnTo>
                <a:close/>
              </a:path>
              <a:path w="775334" h="285114">
                <a:moveTo>
                  <a:pt x="775335" y="0"/>
                </a:moveTo>
                <a:lnTo>
                  <a:pt x="381254" y="0"/>
                </a:lnTo>
                <a:lnTo>
                  <a:pt x="381254" y="246887"/>
                </a:lnTo>
                <a:lnTo>
                  <a:pt x="387604" y="240537"/>
                </a:lnTo>
                <a:lnTo>
                  <a:pt x="393954" y="240537"/>
                </a:lnTo>
                <a:lnTo>
                  <a:pt x="393954" y="12700"/>
                </a:lnTo>
                <a:lnTo>
                  <a:pt x="387604" y="12700"/>
                </a:lnTo>
                <a:lnTo>
                  <a:pt x="393954" y="6350"/>
                </a:lnTo>
                <a:lnTo>
                  <a:pt x="775335" y="6350"/>
                </a:lnTo>
                <a:lnTo>
                  <a:pt x="775335" y="0"/>
                </a:lnTo>
                <a:close/>
              </a:path>
              <a:path w="775334" h="285114">
                <a:moveTo>
                  <a:pt x="393954" y="240537"/>
                </a:moveTo>
                <a:lnTo>
                  <a:pt x="387604" y="240537"/>
                </a:lnTo>
                <a:lnTo>
                  <a:pt x="381254" y="246887"/>
                </a:lnTo>
                <a:lnTo>
                  <a:pt x="393954" y="246887"/>
                </a:lnTo>
                <a:lnTo>
                  <a:pt x="393954" y="240537"/>
                </a:lnTo>
                <a:close/>
              </a:path>
              <a:path w="775334" h="285114">
                <a:moveTo>
                  <a:pt x="393954" y="6350"/>
                </a:moveTo>
                <a:lnTo>
                  <a:pt x="387604" y="12700"/>
                </a:lnTo>
                <a:lnTo>
                  <a:pt x="393954" y="12700"/>
                </a:lnTo>
                <a:lnTo>
                  <a:pt x="393954" y="6350"/>
                </a:lnTo>
                <a:close/>
              </a:path>
              <a:path w="775334" h="285114">
                <a:moveTo>
                  <a:pt x="775335" y="6350"/>
                </a:moveTo>
                <a:lnTo>
                  <a:pt x="393954" y="6350"/>
                </a:lnTo>
                <a:lnTo>
                  <a:pt x="393954" y="12700"/>
                </a:lnTo>
                <a:lnTo>
                  <a:pt x="775335" y="12700"/>
                </a:lnTo>
                <a:lnTo>
                  <a:pt x="775335" y="63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5535" y="3313176"/>
            <a:ext cx="4825746" cy="33352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055" y="1271016"/>
            <a:ext cx="4825746" cy="316915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5632" y="313931"/>
            <a:ext cx="10220706" cy="78563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49804" y="459739"/>
            <a:ext cx="74955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dirty="0">
                <a:latin typeface="Calibri"/>
                <a:cs typeface="Calibri"/>
              </a:rPr>
              <a:t>7.2</a:t>
            </a:r>
            <a:r>
              <a:rPr sz="2000" b="0" spc="85" dirty="0">
                <a:latin typeface="Calibri"/>
                <a:cs typeface="Calibri"/>
              </a:rPr>
              <a:t> </a:t>
            </a:r>
            <a:r>
              <a:rPr sz="2000" b="0" spc="-5" dirty="0">
                <a:latin typeface="Calibri"/>
                <a:cs typeface="Calibri"/>
              </a:rPr>
              <a:t>Credit</a:t>
            </a:r>
            <a:r>
              <a:rPr sz="2000" b="0" dirty="0">
                <a:latin typeface="Calibri"/>
                <a:cs typeface="Calibri"/>
              </a:rPr>
              <a:t> </a:t>
            </a:r>
            <a:r>
              <a:rPr sz="2000" b="0" spc="-45" dirty="0">
                <a:latin typeface="Calibri"/>
                <a:cs typeface="Calibri"/>
              </a:rPr>
              <a:t>Vs</a:t>
            </a:r>
            <a:r>
              <a:rPr sz="2000" b="0" spc="5" dirty="0">
                <a:latin typeface="Calibri"/>
                <a:cs typeface="Calibri"/>
              </a:rPr>
              <a:t> </a:t>
            </a:r>
            <a:r>
              <a:rPr sz="2000" b="0" spc="-5" dirty="0">
                <a:latin typeface="Calibri"/>
                <a:cs typeface="Calibri"/>
              </a:rPr>
              <a:t>Education_Status </a:t>
            </a:r>
            <a:r>
              <a:rPr sz="2000" b="0" spc="-45" dirty="0">
                <a:latin typeface="Calibri"/>
                <a:cs typeface="Calibri"/>
              </a:rPr>
              <a:t>Vs</a:t>
            </a:r>
            <a:r>
              <a:rPr sz="2000" b="0" spc="-10" dirty="0">
                <a:latin typeface="Calibri"/>
                <a:cs typeface="Calibri"/>
              </a:rPr>
              <a:t> </a:t>
            </a:r>
            <a:r>
              <a:rPr sz="2000" b="0" spc="-30" dirty="0">
                <a:latin typeface="Calibri"/>
                <a:cs typeface="Calibri"/>
              </a:rPr>
              <a:t>FAMILY_Status</a:t>
            </a:r>
            <a:r>
              <a:rPr sz="2000" b="0" spc="1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among</a:t>
            </a:r>
            <a:r>
              <a:rPr sz="2000" b="0" spc="-15" dirty="0">
                <a:latin typeface="Calibri"/>
                <a:cs typeface="Calibri"/>
              </a:rPr>
              <a:t> </a:t>
            </a:r>
            <a:r>
              <a:rPr sz="2000" b="0" spc="-35" dirty="0">
                <a:latin typeface="Calibri"/>
                <a:cs typeface="Calibri"/>
              </a:rPr>
              <a:t>Target</a:t>
            </a:r>
            <a:r>
              <a:rPr sz="2000" b="0" spc="-10" dirty="0">
                <a:latin typeface="Calibri"/>
                <a:cs typeface="Calibri"/>
              </a:rPr>
              <a:t> </a:t>
            </a:r>
            <a:r>
              <a:rPr sz="2000" b="0" spc="-15" dirty="0">
                <a:latin typeface="Calibri"/>
                <a:cs typeface="Calibri"/>
              </a:rPr>
              <a:t>Variables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9016" y="4759452"/>
            <a:ext cx="1393190" cy="1257300"/>
            <a:chOff x="509016" y="4759452"/>
            <a:chExt cx="1393190" cy="12573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016" y="4759452"/>
              <a:ext cx="1392936" cy="1257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640" y="4792980"/>
              <a:ext cx="1278636" cy="1143000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73852" y="1278636"/>
            <a:ext cx="6107430" cy="208711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8640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487035" algn="l"/>
                <a:tab pos="5487670" algn="l"/>
              </a:tabLst>
            </a:pPr>
            <a:r>
              <a:rPr spc="-5" dirty="0"/>
              <a:t>Clients</a:t>
            </a:r>
            <a:r>
              <a:rPr spc="-10" dirty="0"/>
              <a:t> </a:t>
            </a:r>
            <a:r>
              <a:rPr spc="-5" dirty="0"/>
              <a:t>with</a:t>
            </a:r>
            <a:r>
              <a:rPr dirty="0"/>
              <a:t> all </a:t>
            </a:r>
            <a:r>
              <a:rPr spc="-5" dirty="0"/>
              <a:t>Education</a:t>
            </a:r>
            <a:r>
              <a:rPr spc="260" dirty="0"/>
              <a:t> </a:t>
            </a:r>
            <a:r>
              <a:rPr dirty="0"/>
              <a:t>type</a:t>
            </a:r>
            <a:r>
              <a:rPr spc="-20" dirty="0"/>
              <a:t> </a:t>
            </a:r>
            <a:r>
              <a:rPr spc="-10" dirty="0"/>
              <a:t>except </a:t>
            </a:r>
            <a:r>
              <a:rPr spc="-5" dirty="0"/>
              <a:t>Academic</a:t>
            </a:r>
            <a:r>
              <a:rPr spc="15" dirty="0"/>
              <a:t> </a:t>
            </a:r>
            <a:r>
              <a:rPr spc="-5" dirty="0"/>
              <a:t>degree</a:t>
            </a:r>
            <a:r>
              <a:rPr spc="-15" dirty="0"/>
              <a:t> </a:t>
            </a:r>
            <a:r>
              <a:rPr spc="-10" dirty="0"/>
              <a:t>have</a:t>
            </a:r>
            <a:r>
              <a:rPr spc="-5" dirty="0"/>
              <a:t> large</a:t>
            </a:r>
            <a:r>
              <a:rPr dirty="0"/>
              <a:t> number</a:t>
            </a:r>
            <a:r>
              <a:rPr spc="-30" dirty="0"/>
              <a:t> </a:t>
            </a:r>
            <a:r>
              <a:rPr spc="-5" dirty="0"/>
              <a:t>of</a:t>
            </a:r>
            <a:r>
              <a:rPr spc="5" dirty="0"/>
              <a:t> </a:t>
            </a:r>
            <a:r>
              <a:rPr spc="-5" dirty="0"/>
              <a:t>outliers</a:t>
            </a:r>
          </a:p>
          <a:p>
            <a:pPr marL="5123815"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 MT"/>
              <a:buChar char="•"/>
            </a:pPr>
            <a:endParaRPr sz="1150"/>
          </a:p>
          <a:p>
            <a:pPr marL="5486400" indent="-287020">
              <a:lnSpc>
                <a:spcPct val="100000"/>
              </a:lnSpc>
              <a:buFont typeface="Arial MT"/>
              <a:buChar char="•"/>
              <a:tabLst>
                <a:tab pos="5487035" algn="l"/>
                <a:tab pos="5487670" algn="l"/>
              </a:tabLst>
            </a:pPr>
            <a:r>
              <a:rPr spc="-5" dirty="0"/>
              <a:t>Most of</a:t>
            </a:r>
            <a:r>
              <a:rPr spc="5" dirty="0"/>
              <a:t> </a:t>
            </a:r>
            <a:r>
              <a:rPr dirty="0"/>
              <a:t>the </a:t>
            </a:r>
            <a:r>
              <a:rPr spc="-5" dirty="0"/>
              <a:t>population</a:t>
            </a:r>
            <a:r>
              <a:rPr spc="-30" dirty="0"/>
              <a:t> </a:t>
            </a:r>
            <a:r>
              <a:rPr dirty="0"/>
              <a:t>i.e.,</a:t>
            </a:r>
            <a:r>
              <a:rPr spc="5" dirty="0"/>
              <a:t> </a:t>
            </a:r>
            <a:r>
              <a:rPr spc="-5" dirty="0"/>
              <a:t>clients</a:t>
            </a:r>
            <a:r>
              <a:rPr spc="5" dirty="0"/>
              <a:t> </a:t>
            </a:r>
            <a:r>
              <a:rPr spc="-5" dirty="0"/>
              <a:t>credit</a:t>
            </a:r>
            <a:r>
              <a:rPr spc="-10" dirty="0"/>
              <a:t> </a:t>
            </a:r>
            <a:r>
              <a:rPr spc="-5" dirty="0"/>
              <a:t>amounts</a:t>
            </a:r>
            <a:r>
              <a:rPr spc="-20" dirty="0"/>
              <a:t> </a:t>
            </a:r>
            <a:r>
              <a:rPr dirty="0"/>
              <a:t>lie</a:t>
            </a:r>
            <a:r>
              <a:rPr spc="10" dirty="0"/>
              <a:t> </a:t>
            </a:r>
            <a:r>
              <a:rPr dirty="0"/>
              <a:t>below 25</a:t>
            </a:r>
            <a:r>
              <a:rPr sz="1200" baseline="24305" dirty="0"/>
              <a:t>th</a:t>
            </a:r>
            <a:r>
              <a:rPr sz="1200" spc="142" baseline="24305" dirty="0"/>
              <a:t> </a:t>
            </a:r>
            <a:r>
              <a:rPr sz="1200" spc="-5" dirty="0"/>
              <a:t>percentile.</a:t>
            </a:r>
            <a:endParaRPr sz="1200"/>
          </a:p>
          <a:p>
            <a:pPr marL="5123815"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 MT"/>
              <a:buChar char="•"/>
            </a:pPr>
            <a:endParaRPr sz="1150"/>
          </a:p>
          <a:p>
            <a:pPr marL="5521325" indent="-321945">
              <a:lnSpc>
                <a:spcPct val="100000"/>
              </a:lnSpc>
              <a:buFont typeface="Arial MT"/>
              <a:buChar char="•"/>
              <a:tabLst>
                <a:tab pos="5521960" algn="l"/>
                <a:tab pos="5522595" algn="l"/>
              </a:tabLst>
            </a:pPr>
            <a:r>
              <a:rPr spc="-5" dirty="0"/>
              <a:t>Clients with</a:t>
            </a:r>
            <a:r>
              <a:rPr dirty="0"/>
              <a:t> </a:t>
            </a:r>
            <a:r>
              <a:rPr spc="-5" dirty="0"/>
              <a:t>Academic</a:t>
            </a:r>
            <a:r>
              <a:rPr spc="15" dirty="0"/>
              <a:t> </a:t>
            </a:r>
            <a:r>
              <a:rPr spc="-5" dirty="0"/>
              <a:t>degree</a:t>
            </a:r>
            <a:r>
              <a:rPr spc="-1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5" dirty="0"/>
              <a:t>who</a:t>
            </a:r>
            <a:r>
              <a:rPr spc="5" dirty="0"/>
              <a:t> </a:t>
            </a:r>
            <a:r>
              <a:rPr dirty="0"/>
              <a:t>is</a:t>
            </a:r>
            <a:r>
              <a:rPr spc="5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spc="-5" dirty="0"/>
              <a:t>widow</a:t>
            </a:r>
            <a:r>
              <a:rPr spc="15" dirty="0"/>
              <a:t> </a:t>
            </a:r>
            <a:r>
              <a:rPr spc="-5" dirty="0"/>
              <a:t>tend</a:t>
            </a:r>
            <a:r>
              <a:rPr spc="-25" dirty="0"/>
              <a:t> </a:t>
            </a:r>
            <a:r>
              <a:rPr spc="-5" dirty="0"/>
              <a:t>to </a:t>
            </a:r>
            <a:r>
              <a:rPr spc="-15" dirty="0"/>
              <a:t>take</a:t>
            </a:r>
            <a:r>
              <a:rPr spc="10" dirty="0"/>
              <a:t> </a:t>
            </a:r>
            <a:r>
              <a:rPr dirty="0"/>
              <a:t>higher</a:t>
            </a:r>
            <a:r>
              <a:rPr spc="-25" dirty="0"/>
              <a:t> </a:t>
            </a:r>
            <a:r>
              <a:rPr spc="-5" dirty="0"/>
              <a:t>credit</a:t>
            </a:r>
            <a:r>
              <a:rPr spc="-10" dirty="0"/>
              <a:t> </a:t>
            </a:r>
            <a:r>
              <a:rPr dirty="0"/>
              <a:t>loan.</a:t>
            </a:r>
          </a:p>
          <a:p>
            <a:pPr marL="5123815"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 MT"/>
              <a:buChar char="•"/>
            </a:pPr>
            <a:endParaRPr sz="1150"/>
          </a:p>
          <a:p>
            <a:pPr marL="5486400" marR="17780" indent="-287020">
              <a:lnSpc>
                <a:spcPct val="100000"/>
              </a:lnSpc>
              <a:buFont typeface="Arial MT"/>
              <a:buChar char="•"/>
              <a:tabLst>
                <a:tab pos="5487035" algn="l"/>
                <a:tab pos="5487670" algn="l"/>
              </a:tabLst>
            </a:pPr>
            <a:r>
              <a:rPr spc="-5" dirty="0"/>
              <a:t>Some of </a:t>
            </a:r>
            <a:r>
              <a:rPr dirty="0"/>
              <a:t>the </a:t>
            </a:r>
            <a:r>
              <a:rPr spc="-5" dirty="0"/>
              <a:t>clients with Higher Education, Incomplete Higher Education, Lower </a:t>
            </a:r>
            <a:r>
              <a:rPr dirty="0"/>
              <a:t> </a:t>
            </a:r>
            <a:r>
              <a:rPr spc="-5" dirty="0"/>
              <a:t>Secondary Education </a:t>
            </a:r>
            <a:r>
              <a:rPr dirty="0"/>
              <a:t>and </a:t>
            </a:r>
            <a:r>
              <a:rPr spc="-5" dirty="0"/>
              <a:t>Secondary/Secondary </a:t>
            </a:r>
            <a:r>
              <a:rPr dirty="0"/>
              <a:t>Special </a:t>
            </a:r>
            <a:r>
              <a:rPr spc="-5" dirty="0"/>
              <a:t>Education are more </a:t>
            </a:r>
            <a:r>
              <a:rPr spc="-10" dirty="0"/>
              <a:t>likely </a:t>
            </a:r>
            <a:r>
              <a:rPr spc="-5" dirty="0"/>
              <a:t>to </a:t>
            </a:r>
            <a:r>
              <a:rPr spc="-15" dirty="0"/>
              <a:t>take </a:t>
            </a:r>
            <a:r>
              <a:rPr spc="-260" dirty="0"/>
              <a:t> </a:t>
            </a:r>
            <a:r>
              <a:rPr dirty="0"/>
              <a:t>high</a:t>
            </a:r>
            <a:r>
              <a:rPr spc="-25" dirty="0"/>
              <a:t> </a:t>
            </a:r>
            <a:r>
              <a:rPr spc="-5" dirty="0"/>
              <a:t>amount</a:t>
            </a:r>
            <a:r>
              <a:rPr spc="-15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credit</a:t>
            </a:r>
            <a:r>
              <a:rPr spc="-15" dirty="0"/>
              <a:t> </a:t>
            </a:r>
            <a:r>
              <a:rPr dirty="0"/>
              <a:t>loan.</a:t>
            </a: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22932" y="4410455"/>
            <a:ext cx="4142994" cy="226999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243073" y="4657725"/>
            <a:ext cx="377190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Married client with academic applied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for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higher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credit loan.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doesn't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have outliers. Single clients </a:t>
            </a:r>
            <a:r>
              <a:rPr sz="1200" spc="-3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with academic degree have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very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slim boxplot with </a:t>
            </a:r>
            <a:r>
              <a:rPr sz="1200" spc="-3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no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outliers.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 MT"/>
              <a:buChar char="•"/>
            </a:pPr>
            <a:endParaRPr sz="1050">
              <a:latin typeface="Segoe UI"/>
              <a:cs typeface="Segoe UI"/>
            </a:endParaRPr>
          </a:p>
          <a:p>
            <a:pPr marL="299085" marR="199390" indent="-287020">
              <a:lnSpc>
                <a:spcPct val="100000"/>
              </a:lnSpc>
              <a:buClr>
                <a:srgbClr val="FFFFFF"/>
              </a:buClr>
              <a:buFont typeface="Arial MT"/>
              <a:buChar char="•"/>
              <a:tabLst>
                <a:tab pos="339725" algn="l"/>
                <a:tab pos="340360" algn="l"/>
              </a:tabLst>
            </a:pPr>
            <a:r>
              <a:rPr dirty="0"/>
              <a:t>	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Some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clients with Higher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Education, 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Incomplete Higher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Education,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Lower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Secondary 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Education and Secondary/Secondary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Special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Education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are</a:t>
            </a:r>
            <a:r>
              <a:rPr sz="12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more</a:t>
            </a:r>
            <a:r>
              <a:rPr sz="12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likely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take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high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amount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200" spc="-3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credit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loan.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57783" y="1363980"/>
            <a:ext cx="11160760" cy="5191125"/>
            <a:chOff x="557783" y="1363980"/>
            <a:chExt cx="11160760" cy="5191125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37831" y="3395472"/>
              <a:ext cx="4680204" cy="315925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77455" y="3429000"/>
              <a:ext cx="4565904" cy="304495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0815" y="5900927"/>
              <a:ext cx="703338" cy="4305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783" y="1363980"/>
              <a:ext cx="4617720" cy="29580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7407" y="1397508"/>
              <a:ext cx="4503420" cy="284378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7907" y="3628618"/>
              <a:ext cx="685050" cy="41836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195316" y="1979421"/>
              <a:ext cx="1800225" cy="3560445"/>
            </a:xfrm>
            <a:custGeom>
              <a:avLst/>
              <a:gdLst/>
              <a:ahLst/>
              <a:cxnLst/>
              <a:rect l="l" t="t" r="r" b="b"/>
              <a:pathLst>
                <a:path w="1800225" h="3560445">
                  <a:moveTo>
                    <a:pt x="519430" y="310388"/>
                  </a:moveTo>
                  <a:lnTo>
                    <a:pt x="506730" y="304038"/>
                  </a:lnTo>
                  <a:lnTo>
                    <a:pt x="443230" y="272288"/>
                  </a:lnTo>
                  <a:lnTo>
                    <a:pt x="443230" y="304038"/>
                  </a:lnTo>
                  <a:lnTo>
                    <a:pt x="266065" y="304038"/>
                  </a:lnTo>
                  <a:lnTo>
                    <a:pt x="266065" y="12700"/>
                  </a:lnTo>
                  <a:lnTo>
                    <a:pt x="266065" y="6350"/>
                  </a:lnTo>
                  <a:lnTo>
                    <a:pt x="266065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253365" y="12700"/>
                  </a:lnTo>
                  <a:lnTo>
                    <a:pt x="253365" y="316738"/>
                  </a:lnTo>
                  <a:lnTo>
                    <a:pt x="443230" y="316738"/>
                  </a:lnTo>
                  <a:lnTo>
                    <a:pt x="443230" y="348488"/>
                  </a:lnTo>
                  <a:lnTo>
                    <a:pt x="506730" y="316738"/>
                  </a:lnTo>
                  <a:lnTo>
                    <a:pt x="519430" y="310388"/>
                  </a:lnTo>
                  <a:close/>
                </a:path>
                <a:path w="1800225" h="3560445">
                  <a:moveTo>
                    <a:pt x="1800098" y="3183636"/>
                  </a:moveTo>
                  <a:lnTo>
                    <a:pt x="1408811" y="3183636"/>
                  </a:lnTo>
                  <a:lnTo>
                    <a:pt x="1408811" y="3515995"/>
                  </a:lnTo>
                  <a:lnTo>
                    <a:pt x="1106424" y="3515995"/>
                  </a:lnTo>
                  <a:lnTo>
                    <a:pt x="1106424" y="3484245"/>
                  </a:lnTo>
                  <a:lnTo>
                    <a:pt x="1030224" y="3522345"/>
                  </a:lnTo>
                  <a:lnTo>
                    <a:pt x="1106424" y="3560445"/>
                  </a:lnTo>
                  <a:lnTo>
                    <a:pt x="1106424" y="3528695"/>
                  </a:lnTo>
                  <a:lnTo>
                    <a:pt x="1421511" y="3528695"/>
                  </a:lnTo>
                  <a:lnTo>
                    <a:pt x="1421511" y="3522345"/>
                  </a:lnTo>
                  <a:lnTo>
                    <a:pt x="1421511" y="3515995"/>
                  </a:lnTo>
                  <a:lnTo>
                    <a:pt x="1421511" y="3196336"/>
                  </a:lnTo>
                  <a:lnTo>
                    <a:pt x="1800098" y="3196336"/>
                  </a:lnTo>
                  <a:lnTo>
                    <a:pt x="1800098" y="3189986"/>
                  </a:lnTo>
                  <a:lnTo>
                    <a:pt x="1800098" y="3183636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" y="1516380"/>
            <a:ext cx="10635234" cy="20855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36775" y="1724914"/>
            <a:ext cx="7343140" cy="141732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 indent="991869">
              <a:lnSpc>
                <a:spcPts val="5200"/>
              </a:lnSpc>
              <a:spcBef>
                <a:spcPts val="740"/>
              </a:spcBef>
              <a:tabLst>
                <a:tab pos="1614170" algn="l"/>
                <a:tab pos="3317875" algn="l"/>
                <a:tab pos="4316730" algn="l"/>
              </a:tabLst>
            </a:pPr>
            <a:r>
              <a:rPr dirty="0"/>
              <a:t>8.	Bivariate </a:t>
            </a:r>
            <a:r>
              <a:rPr spc="-5" dirty="0"/>
              <a:t>Analysis </a:t>
            </a:r>
            <a:r>
              <a:rPr dirty="0"/>
              <a:t> </a:t>
            </a:r>
            <a:r>
              <a:rPr spc="-5" dirty="0"/>
              <a:t>Categorical	V/s</a:t>
            </a:r>
            <a:r>
              <a:rPr dirty="0"/>
              <a:t>	Categorical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1791" y="3471684"/>
            <a:ext cx="7004684" cy="2619375"/>
            <a:chOff x="621791" y="3471684"/>
            <a:chExt cx="7004684" cy="26193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91" y="5173979"/>
              <a:ext cx="918222" cy="9166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1563" y="3471684"/>
              <a:ext cx="2334006" cy="233400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95517" y="4095051"/>
              <a:ext cx="1530985" cy="1635760"/>
            </a:xfrm>
            <a:custGeom>
              <a:avLst/>
              <a:gdLst/>
              <a:ahLst/>
              <a:cxnLst/>
              <a:rect l="l" t="t" r="r" b="b"/>
              <a:pathLst>
                <a:path w="1530984" h="1635760">
                  <a:moveTo>
                    <a:pt x="104317" y="1531366"/>
                  </a:moveTo>
                  <a:lnTo>
                    <a:pt x="0" y="1531366"/>
                  </a:lnTo>
                  <a:lnTo>
                    <a:pt x="0" y="1635683"/>
                  </a:lnTo>
                  <a:lnTo>
                    <a:pt x="104317" y="1531366"/>
                  </a:lnTo>
                  <a:close/>
                </a:path>
                <a:path w="1530984" h="1635760">
                  <a:moveTo>
                    <a:pt x="734885" y="900798"/>
                  </a:moveTo>
                  <a:lnTo>
                    <a:pt x="360121" y="900798"/>
                  </a:lnTo>
                  <a:lnTo>
                    <a:pt x="360121" y="1080960"/>
                  </a:lnTo>
                  <a:lnTo>
                    <a:pt x="356577" y="1098499"/>
                  </a:lnTo>
                  <a:lnTo>
                    <a:pt x="346938" y="1112812"/>
                  </a:lnTo>
                  <a:lnTo>
                    <a:pt x="332625" y="1122464"/>
                  </a:lnTo>
                  <a:lnTo>
                    <a:pt x="315099" y="1125994"/>
                  </a:lnTo>
                  <a:lnTo>
                    <a:pt x="297573" y="1122464"/>
                  </a:lnTo>
                  <a:lnTo>
                    <a:pt x="283273" y="1112812"/>
                  </a:lnTo>
                  <a:lnTo>
                    <a:pt x="273621" y="1098499"/>
                  </a:lnTo>
                  <a:lnTo>
                    <a:pt x="270090" y="1080960"/>
                  </a:lnTo>
                  <a:lnTo>
                    <a:pt x="273621" y="1063434"/>
                  </a:lnTo>
                  <a:lnTo>
                    <a:pt x="283273" y="1049121"/>
                  </a:lnTo>
                  <a:lnTo>
                    <a:pt x="297573" y="1039456"/>
                  </a:lnTo>
                  <a:lnTo>
                    <a:pt x="315099" y="1035926"/>
                  </a:lnTo>
                  <a:lnTo>
                    <a:pt x="332625" y="1039456"/>
                  </a:lnTo>
                  <a:lnTo>
                    <a:pt x="346938" y="1049121"/>
                  </a:lnTo>
                  <a:lnTo>
                    <a:pt x="356577" y="1063434"/>
                  </a:lnTo>
                  <a:lnTo>
                    <a:pt x="360121" y="1080960"/>
                  </a:lnTo>
                  <a:lnTo>
                    <a:pt x="360121" y="900798"/>
                  </a:lnTo>
                  <a:lnTo>
                    <a:pt x="170611" y="900798"/>
                  </a:lnTo>
                  <a:lnTo>
                    <a:pt x="139242" y="907135"/>
                  </a:lnTo>
                  <a:lnTo>
                    <a:pt x="113626" y="924407"/>
                  </a:lnTo>
                  <a:lnTo>
                    <a:pt x="96354" y="950036"/>
                  </a:lnTo>
                  <a:lnTo>
                    <a:pt x="90030" y="981417"/>
                  </a:lnTo>
                  <a:lnTo>
                    <a:pt x="90030" y="1180503"/>
                  </a:lnTo>
                  <a:lnTo>
                    <a:pt x="96354" y="1211884"/>
                  </a:lnTo>
                  <a:lnTo>
                    <a:pt x="113626" y="1237513"/>
                  </a:lnTo>
                  <a:lnTo>
                    <a:pt x="139242" y="1254785"/>
                  </a:lnTo>
                  <a:lnTo>
                    <a:pt x="170611" y="1261122"/>
                  </a:lnTo>
                  <a:lnTo>
                    <a:pt x="374561" y="1261122"/>
                  </a:lnTo>
                  <a:lnTo>
                    <a:pt x="509689" y="1125994"/>
                  </a:lnTo>
                  <a:lnTo>
                    <a:pt x="517017" y="1118666"/>
                  </a:lnTo>
                  <a:lnTo>
                    <a:pt x="508342" y="1112812"/>
                  </a:lnTo>
                  <a:lnTo>
                    <a:pt x="498703" y="1098499"/>
                  </a:lnTo>
                  <a:lnTo>
                    <a:pt x="495160" y="1080960"/>
                  </a:lnTo>
                  <a:lnTo>
                    <a:pt x="498703" y="1063434"/>
                  </a:lnTo>
                  <a:lnTo>
                    <a:pt x="508342" y="1049121"/>
                  </a:lnTo>
                  <a:lnTo>
                    <a:pt x="522655" y="1039456"/>
                  </a:lnTo>
                  <a:lnTo>
                    <a:pt x="540181" y="1035926"/>
                  </a:lnTo>
                  <a:lnTo>
                    <a:pt x="557707" y="1039456"/>
                  </a:lnTo>
                  <a:lnTo>
                    <a:pt x="572020" y="1049121"/>
                  </a:lnTo>
                  <a:lnTo>
                    <a:pt x="577875" y="1057808"/>
                  </a:lnTo>
                  <a:lnTo>
                    <a:pt x="599770" y="1035926"/>
                  </a:lnTo>
                  <a:lnTo>
                    <a:pt x="734885" y="900798"/>
                  </a:lnTo>
                  <a:close/>
                </a:path>
                <a:path w="1530984" h="1635760">
                  <a:moveTo>
                    <a:pt x="1185291" y="450405"/>
                  </a:moveTo>
                  <a:lnTo>
                    <a:pt x="810272" y="450405"/>
                  </a:lnTo>
                  <a:lnTo>
                    <a:pt x="810272" y="630555"/>
                  </a:lnTo>
                  <a:lnTo>
                    <a:pt x="806729" y="648093"/>
                  </a:lnTo>
                  <a:lnTo>
                    <a:pt x="797090" y="662406"/>
                  </a:lnTo>
                  <a:lnTo>
                    <a:pt x="782777" y="672058"/>
                  </a:lnTo>
                  <a:lnTo>
                    <a:pt x="765251" y="675601"/>
                  </a:lnTo>
                  <a:lnTo>
                    <a:pt x="747725" y="672058"/>
                  </a:lnTo>
                  <a:lnTo>
                    <a:pt x="733425" y="662406"/>
                  </a:lnTo>
                  <a:lnTo>
                    <a:pt x="723773" y="648093"/>
                  </a:lnTo>
                  <a:lnTo>
                    <a:pt x="720242" y="630555"/>
                  </a:lnTo>
                  <a:lnTo>
                    <a:pt x="723773" y="613029"/>
                  </a:lnTo>
                  <a:lnTo>
                    <a:pt x="733425" y="598716"/>
                  </a:lnTo>
                  <a:lnTo>
                    <a:pt x="747725" y="589064"/>
                  </a:lnTo>
                  <a:lnTo>
                    <a:pt x="765251" y="585520"/>
                  </a:lnTo>
                  <a:lnTo>
                    <a:pt x="782777" y="589064"/>
                  </a:lnTo>
                  <a:lnTo>
                    <a:pt x="797090" y="598716"/>
                  </a:lnTo>
                  <a:lnTo>
                    <a:pt x="806729" y="613029"/>
                  </a:lnTo>
                  <a:lnTo>
                    <a:pt x="810272" y="630555"/>
                  </a:lnTo>
                  <a:lnTo>
                    <a:pt x="810272" y="450405"/>
                  </a:lnTo>
                  <a:lnTo>
                    <a:pt x="585190" y="450405"/>
                  </a:lnTo>
                  <a:lnTo>
                    <a:pt x="585190" y="630555"/>
                  </a:lnTo>
                  <a:lnTo>
                    <a:pt x="581660" y="648093"/>
                  </a:lnTo>
                  <a:lnTo>
                    <a:pt x="572020" y="662406"/>
                  </a:lnTo>
                  <a:lnTo>
                    <a:pt x="557707" y="672058"/>
                  </a:lnTo>
                  <a:lnTo>
                    <a:pt x="540181" y="675601"/>
                  </a:lnTo>
                  <a:lnTo>
                    <a:pt x="522655" y="672058"/>
                  </a:lnTo>
                  <a:lnTo>
                    <a:pt x="508342" y="662406"/>
                  </a:lnTo>
                  <a:lnTo>
                    <a:pt x="498703" y="648093"/>
                  </a:lnTo>
                  <a:lnTo>
                    <a:pt x="495160" y="630555"/>
                  </a:lnTo>
                  <a:lnTo>
                    <a:pt x="498703" y="613029"/>
                  </a:lnTo>
                  <a:lnTo>
                    <a:pt x="508342" y="598716"/>
                  </a:lnTo>
                  <a:lnTo>
                    <a:pt x="522655" y="589064"/>
                  </a:lnTo>
                  <a:lnTo>
                    <a:pt x="540181" y="585520"/>
                  </a:lnTo>
                  <a:lnTo>
                    <a:pt x="557707" y="589064"/>
                  </a:lnTo>
                  <a:lnTo>
                    <a:pt x="572020" y="598716"/>
                  </a:lnTo>
                  <a:lnTo>
                    <a:pt x="581660" y="613029"/>
                  </a:lnTo>
                  <a:lnTo>
                    <a:pt x="585190" y="630555"/>
                  </a:lnTo>
                  <a:lnTo>
                    <a:pt x="585190" y="450405"/>
                  </a:lnTo>
                  <a:lnTo>
                    <a:pt x="360121" y="450405"/>
                  </a:lnTo>
                  <a:lnTo>
                    <a:pt x="360121" y="630555"/>
                  </a:lnTo>
                  <a:lnTo>
                    <a:pt x="356577" y="648093"/>
                  </a:lnTo>
                  <a:lnTo>
                    <a:pt x="346938" y="662406"/>
                  </a:lnTo>
                  <a:lnTo>
                    <a:pt x="332625" y="672058"/>
                  </a:lnTo>
                  <a:lnTo>
                    <a:pt x="315099" y="675601"/>
                  </a:lnTo>
                  <a:lnTo>
                    <a:pt x="297573" y="672058"/>
                  </a:lnTo>
                  <a:lnTo>
                    <a:pt x="283273" y="662406"/>
                  </a:lnTo>
                  <a:lnTo>
                    <a:pt x="273621" y="648093"/>
                  </a:lnTo>
                  <a:lnTo>
                    <a:pt x="270090" y="630555"/>
                  </a:lnTo>
                  <a:lnTo>
                    <a:pt x="273621" y="613029"/>
                  </a:lnTo>
                  <a:lnTo>
                    <a:pt x="283273" y="598716"/>
                  </a:lnTo>
                  <a:lnTo>
                    <a:pt x="297573" y="589064"/>
                  </a:lnTo>
                  <a:lnTo>
                    <a:pt x="315099" y="585520"/>
                  </a:lnTo>
                  <a:lnTo>
                    <a:pt x="332625" y="589064"/>
                  </a:lnTo>
                  <a:lnTo>
                    <a:pt x="346938" y="598716"/>
                  </a:lnTo>
                  <a:lnTo>
                    <a:pt x="356577" y="613029"/>
                  </a:lnTo>
                  <a:lnTo>
                    <a:pt x="360121" y="630555"/>
                  </a:lnTo>
                  <a:lnTo>
                    <a:pt x="360121" y="450405"/>
                  </a:lnTo>
                  <a:lnTo>
                    <a:pt x="170611" y="450405"/>
                  </a:lnTo>
                  <a:lnTo>
                    <a:pt x="139242" y="456730"/>
                  </a:lnTo>
                  <a:lnTo>
                    <a:pt x="113626" y="474014"/>
                  </a:lnTo>
                  <a:lnTo>
                    <a:pt x="96354" y="499643"/>
                  </a:lnTo>
                  <a:lnTo>
                    <a:pt x="90030" y="531025"/>
                  </a:lnTo>
                  <a:lnTo>
                    <a:pt x="90030" y="730097"/>
                  </a:lnTo>
                  <a:lnTo>
                    <a:pt x="96354" y="761479"/>
                  </a:lnTo>
                  <a:lnTo>
                    <a:pt x="113626" y="787107"/>
                  </a:lnTo>
                  <a:lnTo>
                    <a:pt x="139242" y="804392"/>
                  </a:lnTo>
                  <a:lnTo>
                    <a:pt x="170611" y="810717"/>
                  </a:lnTo>
                  <a:lnTo>
                    <a:pt x="824966" y="810717"/>
                  </a:lnTo>
                  <a:lnTo>
                    <a:pt x="960094" y="675601"/>
                  </a:lnTo>
                  <a:lnTo>
                    <a:pt x="1050175" y="585520"/>
                  </a:lnTo>
                  <a:lnTo>
                    <a:pt x="1185291" y="450405"/>
                  </a:lnTo>
                  <a:close/>
                </a:path>
                <a:path w="1530984" h="1635760">
                  <a:moveTo>
                    <a:pt x="1530515" y="80619"/>
                  </a:moveTo>
                  <a:lnTo>
                    <a:pt x="1524177" y="49212"/>
                  </a:lnTo>
                  <a:lnTo>
                    <a:pt x="1506918" y="23596"/>
                  </a:lnTo>
                  <a:lnTo>
                    <a:pt x="1481302" y="6324"/>
                  </a:lnTo>
                  <a:lnTo>
                    <a:pt x="1449933" y="0"/>
                  </a:lnTo>
                  <a:lnTo>
                    <a:pt x="810272" y="0"/>
                  </a:lnTo>
                  <a:lnTo>
                    <a:pt x="810272" y="180162"/>
                  </a:lnTo>
                  <a:lnTo>
                    <a:pt x="806729" y="197700"/>
                  </a:lnTo>
                  <a:lnTo>
                    <a:pt x="797090" y="212013"/>
                  </a:lnTo>
                  <a:lnTo>
                    <a:pt x="782777" y="221665"/>
                  </a:lnTo>
                  <a:lnTo>
                    <a:pt x="765251" y="225196"/>
                  </a:lnTo>
                  <a:lnTo>
                    <a:pt x="747725" y="221665"/>
                  </a:lnTo>
                  <a:lnTo>
                    <a:pt x="733425" y="212013"/>
                  </a:lnTo>
                  <a:lnTo>
                    <a:pt x="723773" y="197700"/>
                  </a:lnTo>
                  <a:lnTo>
                    <a:pt x="720242" y="180162"/>
                  </a:lnTo>
                  <a:lnTo>
                    <a:pt x="723773" y="162636"/>
                  </a:lnTo>
                  <a:lnTo>
                    <a:pt x="733425" y="148310"/>
                  </a:lnTo>
                  <a:lnTo>
                    <a:pt x="747725" y="138658"/>
                  </a:lnTo>
                  <a:lnTo>
                    <a:pt x="765225" y="135128"/>
                  </a:lnTo>
                  <a:lnTo>
                    <a:pt x="782777" y="138658"/>
                  </a:lnTo>
                  <a:lnTo>
                    <a:pt x="797090" y="148310"/>
                  </a:lnTo>
                  <a:lnTo>
                    <a:pt x="806729" y="162636"/>
                  </a:lnTo>
                  <a:lnTo>
                    <a:pt x="810272" y="180162"/>
                  </a:lnTo>
                  <a:lnTo>
                    <a:pt x="810272" y="0"/>
                  </a:lnTo>
                  <a:lnTo>
                    <a:pt x="585190" y="0"/>
                  </a:lnTo>
                  <a:lnTo>
                    <a:pt x="585190" y="180162"/>
                  </a:lnTo>
                  <a:lnTo>
                    <a:pt x="581660" y="197700"/>
                  </a:lnTo>
                  <a:lnTo>
                    <a:pt x="572020" y="212013"/>
                  </a:lnTo>
                  <a:lnTo>
                    <a:pt x="557707" y="221665"/>
                  </a:lnTo>
                  <a:lnTo>
                    <a:pt x="540181" y="225196"/>
                  </a:lnTo>
                  <a:lnTo>
                    <a:pt x="522655" y="221665"/>
                  </a:lnTo>
                  <a:lnTo>
                    <a:pt x="508342" y="212013"/>
                  </a:lnTo>
                  <a:lnTo>
                    <a:pt x="498703" y="197700"/>
                  </a:lnTo>
                  <a:lnTo>
                    <a:pt x="495160" y="180162"/>
                  </a:lnTo>
                  <a:lnTo>
                    <a:pt x="498703" y="162636"/>
                  </a:lnTo>
                  <a:lnTo>
                    <a:pt x="508342" y="148310"/>
                  </a:lnTo>
                  <a:lnTo>
                    <a:pt x="522655" y="138658"/>
                  </a:lnTo>
                  <a:lnTo>
                    <a:pt x="540169" y="135128"/>
                  </a:lnTo>
                  <a:lnTo>
                    <a:pt x="557707" y="138658"/>
                  </a:lnTo>
                  <a:lnTo>
                    <a:pt x="572020" y="148310"/>
                  </a:lnTo>
                  <a:lnTo>
                    <a:pt x="581660" y="162636"/>
                  </a:lnTo>
                  <a:lnTo>
                    <a:pt x="585190" y="180162"/>
                  </a:lnTo>
                  <a:lnTo>
                    <a:pt x="585190" y="0"/>
                  </a:lnTo>
                  <a:lnTo>
                    <a:pt x="360121" y="0"/>
                  </a:lnTo>
                  <a:lnTo>
                    <a:pt x="360121" y="180162"/>
                  </a:lnTo>
                  <a:lnTo>
                    <a:pt x="356577" y="197700"/>
                  </a:lnTo>
                  <a:lnTo>
                    <a:pt x="346938" y="212013"/>
                  </a:lnTo>
                  <a:lnTo>
                    <a:pt x="332625" y="221665"/>
                  </a:lnTo>
                  <a:lnTo>
                    <a:pt x="315099" y="225196"/>
                  </a:lnTo>
                  <a:lnTo>
                    <a:pt x="297573" y="221665"/>
                  </a:lnTo>
                  <a:lnTo>
                    <a:pt x="283273" y="212013"/>
                  </a:lnTo>
                  <a:lnTo>
                    <a:pt x="273621" y="197700"/>
                  </a:lnTo>
                  <a:lnTo>
                    <a:pt x="270090" y="180162"/>
                  </a:lnTo>
                  <a:lnTo>
                    <a:pt x="273621" y="162636"/>
                  </a:lnTo>
                  <a:lnTo>
                    <a:pt x="283273" y="148310"/>
                  </a:lnTo>
                  <a:lnTo>
                    <a:pt x="297573" y="138658"/>
                  </a:lnTo>
                  <a:lnTo>
                    <a:pt x="315099" y="135115"/>
                  </a:lnTo>
                  <a:lnTo>
                    <a:pt x="332625" y="138658"/>
                  </a:lnTo>
                  <a:lnTo>
                    <a:pt x="346938" y="148310"/>
                  </a:lnTo>
                  <a:lnTo>
                    <a:pt x="356577" y="162636"/>
                  </a:lnTo>
                  <a:lnTo>
                    <a:pt x="360121" y="180162"/>
                  </a:lnTo>
                  <a:lnTo>
                    <a:pt x="360121" y="0"/>
                  </a:lnTo>
                  <a:lnTo>
                    <a:pt x="170611" y="0"/>
                  </a:lnTo>
                  <a:lnTo>
                    <a:pt x="139242" y="6324"/>
                  </a:lnTo>
                  <a:lnTo>
                    <a:pt x="113626" y="23596"/>
                  </a:lnTo>
                  <a:lnTo>
                    <a:pt x="96354" y="49212"/>
                  </a:lnTo>
                  <a:lnTo>
                    <a:pt x="90030" y="80619"/>
                  </a:lnTo>
                  <a:lnTo>
                    <a:pt x="90030" y="279704"/>
                  </a:lnTo>
                  <a:lnTo>
                    <a:pt x="96354" y="311086"/>
                  </a:lnTo>
                  <a:lnTo>
                    <a:pt x="113626" y="336715"/>
                  </a:lnTo>
                  <a:lnTo>
                    <a:pt x="139242" y="353987"/>
                  </a:lnTo>
                  <a:lnTo>
                    <a:pt x="170611" y="360324"/>
                  </a:lnTo>
                  <a:lnTo>
                    <a:pt x="1275372" y="360324"/>
                  </a:lnTo>
                  <a:lnTo>
                    <a:pt x="1410500" y="225196"/>
                  </a:lnTo>
                  <a:lnTo>
                    <a:pt x="1500581" y="135128"/>
                  </a:lnTo>
                  <a:lnTo>
                    <a:pt x="1530515" y="105194"/>
                  </a:lnTo>
                  <a:lnTo>
                    <a:pt x="1530515" y="80619"/>
                  </a:lnTo>
                  <a:close/>
                </a:path>
              </a:pathLst>
            </a:custGeom>
            <a:solidFill>
              <a:srgbClr val="FFFFFF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265175"/>
            <a:ext cx="11683365" cy="6426200"/>
            <a:chOff x="256031" y="265175"/>
            <a:chExt cx="11683365" cy="6426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5036" y="3774947"/>
              <a:ext cx="4377689" cy="29161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872" y="1338072"/>
              <a:ext cx="4176522" cy="332917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979" y="1427987"/>
              <a:ext cx="3994404" cy="31577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604" y="1461515"/>
              <a:ext cx="3880104" cy="30434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5139" y="3843528"/>
              <a:ext cx="4236720" cy="27752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4763" y="3877055"/>
              <a:ext cx="4122420" cy="26609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1684" y="1338072"/>
              <a:ext cx="6797802" cy="249097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212841" y="1403096"/>
            <a:ext cx="647954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Though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count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Segoe UI"/>
                <a:cs typeface="Segoe UI"/>
              </a:rPr>
              <a:t>working</a:t>
            </a:r>
            <a:r>
              <a:rPr sz="1000" b="1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clients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applying</a:t>
            </a:r>
            <a:r>
              <a:rPr sz="1000" b="1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loan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is significantly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high</a:t>
            </a:r>
            <a:r>
              <a:rPr sz="1000" b="1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,</a:t>
            </a:r>
            <a:r>
              <a:rPr sz="10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risk</a:t>
            </a:r>
            <a:r>
              <a:rPr sz="10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default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payments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is less </a:t>
            </a:r>
            <a:r>
              <a:rPr sz="1000" b="1" spc="-2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as</a:t>
            </a:r>
            <a:r>
              <a:rPr sz="10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compared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Segoe UI"/>
                <a:cs typeface="Segoe UI"/>
              </a:rPr>
              <a:t>others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 MT"/>
              <a:buChar char="•"/>
            </a:pPr>
            <a:endParaRPr sz="1800">
              <a:latin typeface="Segoe UI"/>
              <a:cs typeface="Segoe UI"/>
            </a:endParaRPr>
          </a:p>
          <a:p>
            <a:pPr marL="219710" indent="-207645">
              <a:lnSpc>
                <a:spcPct val="100000"/>
              </a:lnSpc>
              <a:buFont typeface="Arial MT"/>
              <a:buChar char="•"/>
              <a:tabLst>
                <a:tab pos="219710" algn="l"/>
                <a:tab pos="220345" algn="l"/>
              </a:tabLst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Count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clients with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income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type</a:t>
            </a:r>
            <a:r>
              <a:rPr sz="1000" b="1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Segoe UI"/>
                <a:cs typeface="Segoe UI"/>
              </a:rPr>
              <a:t>Maternity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leave</a:t>
            </a:r>
            <a:r>
              <a:rPr sz="10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only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5,</a:t>
            </a:r>
            <a:r>
              <a:rPr sz="10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Segoe UI"/>
                <a:cs typeface="Segoe UI"/>
              </a:rPr>
              <a:t>but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risk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default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payments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those</a:t>
            </a:r>
            <a:r>
              <a:rPr sz="10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endParaRPr sz="1000">
              <a:latin typeface="Segoe UI"/>
              <a:cs typeface="Segoe UI"/>
            </a:endParaRPr>
          </a:p>
          <a:p>
            <a:pPr marL="152400" marR="4857750" indent="31750">
              <a:lnSpc>
                <a:spcPct val="100000"/>
              </a:lnSpc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minimum</a:t>
            </a:r>
            <a:r>
              <a:rPr sz="1000" b="1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among</a:t>
            </a:r>
            <a:r>
              <a:rPr sz="10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all</a:t>
            </a:r>
            <a:r>
              <a:rPr sz="1000" b="1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000" b="1" spc="-2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income</a:t>
            </a:r>
            <a:r>
              <a:rPr sz="10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types.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Segoe UI"/>
              <a:cs typeface="Segoe UI"/>
            </a:endParaRPr>
          </a:p>
          <a:p>
            <a:pPr marL="184785" marR="31115" indent="-1727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Same</a:t>
            </a:r>
            <a:r>
              <a:rPr sz="10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condition</a:t>
            </a:r>
            <a:r>
              <a:rPr sz="10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observed</a:t>
            </a:r>
            <a:r>
              <a:rPr sz="10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case</a:t>
            </a:r>
            <a:r>
              <a:rPr sz="10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0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unemployed.</a:t>
            </a:r>
            <a:r>
              <a:rPr sz="1000" b="1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Though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count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is very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low,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risk</a:t>
            </a:r>
            <a:r>
              <a:rPr sz="10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default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payments </a:t>
            </a:r>
            <a:r>
              <a:rPr sz="1000" b="1" spc="-2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10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low.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 MT"/>
              <a:buChar char="•"/>
            </a:pPr>
            <a:endParaRPr sz="18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Pensioner, State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servant and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Commercial</a:t>
            </a:r>
            <a:r>
              <a:rPr sz="10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associate</a:t>
            </a:r>
            <a:r>
              <a:rPr sz="10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have </a:t>
            </a:r>
            <a:r>
              <a:rPr sz="1000" b="1" spc="-10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risk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0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default</a:t>
            </a:r>
            <a:r>
              <a:rPr sz="900" b="1" dirty="0">
                <a:solidFill>
                  <a:srgbClr val="FFFFFF"/>
                </a:solidFill>
                <a:latin typeface="Segoe UI"/>
                <a:cs typeface="Segoe UI"/>
              </a:rPr>
              <a:t>.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9852" y="5408676"/>
            <a:ext cx="5574030" cy="58597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60349" y="5473090"/>
            <a:ext cx="52628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Cash loans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have higher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risk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to default,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Revolving loans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have comparatively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lower </a:t>
            </a:r>
            <a:r>
              <a:rPr sz="1100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risk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for the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same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.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56488" y="480047"/>
            <a:ext cx="9986010" cy="5594985"/>
            <a:chOff x="856488" y="480047"/>
            <a:chExt cx="9986010" cy="559498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6488" y="480047"/>
              <a:ext cx="9986010" cy="5387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0256" y="594360"/>
              <a:ext cx="8586589" cy="2810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97908" y="2637789"/>
              <a:ext cx="2213610" cy="3437254"/>
            </a:xfrm>
            <a:custGeom>
              <a:avLst/>
              <a:gdLst/>
              <a:ahLst/>
              <a:cxnLst/>
              <a:rect l="l" t="t" r="r" b="b"/>
              <a:pathLst>
                <a:path w="2213609" h="3437254">
                  <a:moveTo>
                    <a:pt x="535940" y="268859"/>
                  </a:moveTo>
                  <a:lnTo>
                    <a:pt x="523240" y="262509"/>
                  </a:lnTo>
                  <a:lnTo>
                    <a:pt x="459740" y="230759"/>
                  </a:lnTo>
                  <a:lnTo>
                    <a:pt x="459740" y="262509"/>
                  </a:lnTo>
                  <a:lnTo>
                    <a:pt x="274320" y="262509"/>
                  </a:lnTo>
                  <a:lnTo>
                    <a:pt x="274320" y="12700"/>
                  </a:lnTo>
                  <a:lnTo>
                    <a:pt x="274320" y="6350"/>
                  </a:lnTo>
                  <a:lnTo>
                    <a:pt x="27432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261620" y="12700"/>
                  </a:lnTo>
                  <a:lnTo>
                    <a:pt x="261620" y="275209"/>
                  </a:lnTo>
                  <a:lnTo>
                    <a:pt x="459740" y="275209"/>
                  </a:lnTo>
                  <a:lnTo>
                    <a:pt x="459740" y="306959"/>
                  </a:lnTo>
                  <a:lnTo>
                    <a:pt x="523240" y="275209"/>
                  </a:lnTo>
                  <a:lnTo>
                    <a:pt x="535940" y="268859"/>
                  </a:lnTo>
                  <a:close/>
                </a:path>
                <a:path w="2213609" h="3437254">
                  <a:moveTo>
                    <a:pt x="2213102" y="3424186"/>
                  </a:moveTo>
                  <a:lnTo>
                    <a:pt x="1729359" y="3424186"/>
                  </a:lnTo>
                  <a:lnTo>
                    <a:pt x="1729359" y="2896108"/>
                  </a:lnTo>
                  <a:lnTo>
                    <a:pt x="1729359" y="2889758"/>
                  </a:lnTo>
                  <a:lnTo>
                    <a:pt x="1729359" y="2883408"/>
                  </a:lnTo>
                  <a:lnTo>
                    <a:pt x="1309116" y="2883408"/>
                  </a:lnTo>
                  <a:lnTo>
                    <a:pt x="1309116" y="2851658"/>
                  </a:lnTo>
                  <a:lnTo>
                    <a:pt x="1232916" y="2889758"/>
                  </a:lnTo>
                  <a:lnTo>
                    <a:pt x="1309116" y="2927858"/>
                  </a:lnTo>
                  <a:lnTo>
                    <a:pt x="1309116" y="2896108"/>
                  </a:lnTo>
                  <a:lnTo>
                    <a:pt x="1716659" y="2896108"/>
                  </a:lnTo>
                  <a:lnTo>
                    <a:pt x="1716659" y="3436886"/>
                  </a:lnTo>
                  <a:lnTo>
                    <a:pt x="2213102" y="3436886"/>
                  </a:lnTo>
                  <a:lnTo>
                    <a:pt x="2213102" y="3430536"/>
                  </a:lnTo>
                  <a:lnTo>
                    <a:pt x="2213102" y="3424186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265175"/>
            <a:ext cx="11769090" cy="6517640"/>
            <a:chOff x="256031" y="265175"/>
            <a:chExt cx="11769090" cy="65176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76388" y="1347215"/>
              <a:ext cx="4348734" cy="329412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795" y="1226820"/>
              <a:ext cx="5165598" cy="555574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087" y="449579"/>
              <a:ext cx="9986010" cy="5768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8474" y="602995"/>
              <a:ext cx="8586587" cy="2810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043" y="1293875"/>
              <a:ext cx="5003291" cy="25511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668" y="1327403"/>
              <a:ext cx="4888992" cy="24368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043" y="3869435"/>
              <a:ext cx="5035296" cy="28026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1668" y="3902964"/>
              <a:ext cx="4920996" cy="26883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22108" y="1424939"/>
              <a:ext cx="4234434" cy="31097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62315" y="4747272"/>
              <a:ext cx="4094226" cy="150647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983473" y="4990845"/>
            <a:ext cx="2948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Low-skill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Laborers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risk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83473" y="5539536"/>
            <a:ext cx="3474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19710" algn="l"/>
                <a:tab pos="220345" algn="l"/>
              </a:tabLst>
            </a:pPr>
            <a:r>
              <a:rPr dirty="0"/>
              <a:t>	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Managers, High skill tech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staff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Accountants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200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relatively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lower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risk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90971" y="3529584"/>
            <a:ext cx="2302002" cy="304419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620639" y="3768344"/>
            <a:ext cx="191579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having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Academic Degree and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Education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lower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risk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to default.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20639" y="4835397"/>
            <a:ext cx="1959610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Lower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Secondary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Secondary/Secondary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Education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very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risk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default.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649467" y="1292352"/>
            <a:ext cx="1864614" cy="208711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769355" y="1351026"/>
            <a:ext cx="155829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Clients having Low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income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high risk </a:t>
            </a:r>
            <a:r>
              <a:rPr sz="1200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200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clients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with medium 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low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income.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1150">
              <a:latin typeface="Calibri"/>
              <a:cs typeface="Calibri"/>
            </a:endParaRPr>
          </a:p>
          <a:p>
            <a:pPr marL="184785" marR="3365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Clients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high 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salaries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minimal </a:t>
            </a:r>
            <a:r>
              <a:rPr sz="1200" spc="-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risk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default.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360542" y="1830958"/>
            <a:ext cx="4498340" cy="3569335"/>
            <a:chOff x="5360542" y="1830958"/>
            <a:chExt cx="4498340" cy="3569335"/>
          </a:xfrm>
        </p:grpSpPr>
        <p:sp>
          <p:nvSpPr>
            <p:cNvPr id="21" name="object 21"/>
            <p:cNvSpPr/>
            <p:nvPr/>
          </p:nvSpPr>
          <p:spPr>
            <a:xfrm>
              <a:off x="5360543" y="1830958"/>
              <a:ext cx="332105" cy="662305"/>
            </a:xfrm>
            <a:custGeom>
              <a:avLst/>
              <a:gdLst/>
              <a:ahLst/>
              <a:cxnLst/>
              <a:rect l="l" t="t" r="r" b="b"/>
              <a:pathLst>
                <a:path w="332104" h="662305">
                  <a:moveTo>
                    <a:pt x="329184" y="398653"/>
                  </a:moveTo>
                  <a:lnTo>
                    <a:pt x="245872" y="416306"/>
                  </a:lnTo>
                  <a:lnTo>
                    <a:pt x="265645" y="441109"/>
                  </a:lnTo>
                  <a:lnTo>
                    <a:pt x="0" y="652399"/>
                  </a:lnTo>
                  <a:lnTo>
                    <a:pt x="7874" y="662305"/>
                  </a:lnTo>
                  <a:lnTo>
                    <a:pt x="273532" y="451002"/>
                  </a:lnTo>
                  <a:lnTo>
                    <a:pt x="293370" y="475869"/>
                  </a:lnTo>
                  <a:lnTo>
                    <a:pt x="313156" y="433197"/>
                  </a:lnTo>
                  <a:lnTo>
                    <a:pt x="329184" y="398653"/>
                  </a:lnTo>
                  <a:close/>
                </a:path>
                <a:path w="332104" h="662305">
                  <a:moveTo>
                    <a:pt x="331597" y="398907"/>
                  </a:moveTo>
                  <a:lnTo>
                    <a:pt x="321551" y="353568"/>
                  </a:lnTo>
                  <a:lnTo>
                    <a:pt x="313182" y="315722"/>
                  </a:lnTo>
                  <a:lnTo>
                    <a:pt x="288544" y="335711"/>
                  </a:lnTo>
                  <a:lnTo>
                    <a:pt x="16510" y="0"/>
                  </a:lnTo>
                  <a:lnTo>
                    <a:pt x="6604" y="7874"/>
                  </a:lnTo>
                  <a:lnTo>
                    <a:pt x="278650" y="343725"/>
                  </a:lnTo>
                  <a:lnTo>
                    <a:pt x="254000" y="363728"/>
                  </a:lnTo>
                  <a:lnTo>
                    <a:pt x="331597" y="398907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77814" y="5077967"/>
              <a:ext cx="154939" cy="3220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82555" y="4555235"/>
              <a:ext cx="76200" cy="2279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356" y="1516380"/>
            <a:ext cx="10635234" cy="19987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93311" y="2055621"/>
            <a:ext cx="39376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8.Correlation’s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9412" y="3264013"/>
            <a:ext cx="7501255" cy="2839085"/>
            <a:chOff x="629412" y="3264013"/>
            <a:chExt cx="7501255" cy="28390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12" y="5158739"/>
              <a:ext cx="942606" cy="9441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32499" y="3264013"/>
              <a:ext cx="4698365" cy="2222500"/>
            </a:xfrm>
            <a:custGeom>
              <a:avLst/>
              <a:gdLst/>
              <a:ahLst/>
              <a:cxnLst/>
              <a:rect l="l" t="t" r="r" b="b"/>
              <a:pathLst>
                <a:path w="4698365" h="2222500">
                  <a:moveTo>
                    <a:pt x="927021" y="698499"/>
                  </a:moveTo>
                  <a:lnTo>
                    <a:pt x="581061" y="698499"/>
                  </a:lnTo>
                  <a:lnTo>
                    <a:pt x="523130" y="711199"/>
                  </a:lnTo>
                  <a:lnTo>
                    <a:pt x="413413" y="736599"/>
                  </a:lnTo>
                  <a:lnTo>
                    <a:pt x="362021" y="749299"/>
                  </a:lnTo>
                  <a:lnTo>
                    <a:pt x="313203" y="774699"/>
                  </a:lnTo>
                  <a:lnTo>
                    <a:pt x="267156" y="787399"/>
                  </a:lnTo>
                  <a:lnTo>
                    <a:pt x="224079" y="812799"/>
                  </a:lnTo>
                  <a:lnTo>
                    <a:pt x="184167" y="825499"/>
                  </a:lnTo>
                  <a:lnTo>
                    <a:pt x="147620" y="850899"/>
                  </a:lnTo>
                  <a:lnTo>
                    <a:pt x="114632" y="876299"/>
                  </a:lnTo>
                  <a:lnTo>
                    <a:pt x="85404" y="901699"/>
                  </a:lnTo>
                  <a:lnTo>
                    <a:pt x="60130" y="927099"/>
                  </a:lnTo>
                  <a:lnTo>
                    <a:pt x="39009" y="965199"/>
                  </a:lnTo>
                  <a:lnTo>
                    <a:pt x="22238" y="990599"/>
                  </a:lnTo>
                  <a:lnTo>
                    <a:pt x="10015" y="1015999"/>
                  </a:lnTo>
                  <a:lnTo>
                    <a:pt x="2536" y="1054099"/>
                  </a:lnTo>
                  <a:lnTo>
                    <a:pt x="0" y="1092199"/>
                  </a:lnTo>
                  <a:lnTo>
                    <a:pt x="2536" y="1117599"/>
                  </a:lnTo>
                  <a:lnTo>
                    <a:pt x="10015" y="1155699"/>
                  </a:lnTo>
                  <a:lnTo>
                    <a:pt x="22238" y="1181099"/>
                  </a:lnTo>
                  <a:lnTo>
                    <a:pt x="39009" y="1206499"/>
                  </a:lnTo>
                  <a:lnTo>
                    <a:pt x="60130" y="1244599"/>
                  </a:lnTo>
                  <a:lnTo>
                    <a:pt x="114633" y="1295399"/>
                  </a:lnTo>
                  <a:lnTo>
                    <a:pt x="147620" y="1320799"/>
                  </a:lnTo>
                  <a:lnTo>
                    <a:pt x="184167" y="1346199"/>
                  </a:lnTo>
                  <a:lnTo>
                    <a:pt x="224079" y="1358899"/>
                  </a:lnTo>
                  <a:lnTo>
                    <a:pt x="267156" y="1384299"/>
                  </a:lnTo>
                  <a:lnTo>
                    <a:pt x="313203" y="1409699"/>
                  </a:lnTo>
                  <a:lnTo>
                    <a:pt x="362021" y="1422399"/>
                  </a:lnTo>
                  <a:lnTo>
                    <a:pt x="413413" y="1435099"/>
                  </a:lnTo>
                  <a:lnTo>
                    <a:pt x="467182" y="1447799"/>
                  </a:lnTo>
                  <a:lnTo>
                    <a:pt x="581062" y="1473199"/>
                  </a:lnTo>
                  <a:lnTo>
                    <a:pt x="702081" y="1473199"/>
                  </a:lnTo>
                  <a:lnTo>
                    <a:pt x="764775" y="1485899"/>
                  </a:lnTo>
                  <a:lnTo>
                    <a:pt x="917730" y="1955800"/>
                  </a:lnTo>
                  <a:lnTo>
                    <a:pt x="857876" y="1968500"/>
                  </a:lnTo>
                  <a:lnTo>
                    <a:pt x="803949" y="1993900"/>
                  </a:lnTo>
                  <a:lnTo>
                    <a:pt x="756267" y="2006600"/>
                  </a:lnTo>
                  <a:lnTo>
                    <a:pt x="715150" y="2032000"/>
                  </a:lnTo>
                  <a:lnTo>
                    <a:pt x="680916" y="2057400"/>
                  </a:lnTo>
                  <a:lnTo>
                    <a:pt x="653883" y="2095500"/>
                  </a:lnTo>
                  <a:lnTo>
                    <a:pt x="634370" y="2120900"/>
                  </a:lnTo>
                  <a:lnTo>
                    <a:pt x="622697" y="2159000"/>
                  </a:lnTo>
                  <a:lnTo>
                    <a:pt x="619181" y="2184400"/>
                  </a:lnTo>
                  <a:lnTo>
                    <a:pt x="624142" y="2222500"/>
                  </a:lnTo>
                  <a:lnTo>
                    <a:pt x="626555" y="2222500"/>
                  </a:lnTo>
                  <a:lnTo>
                    <a:pt x="1178285" y="1940257"/>
                  </a:lnTo>
                  <a:lnTo>
                    <a:pt x="1144104" y="1930400"/>
                  </a:lnTo>
                  <a:lnTo>
                    <a:pt x="991149" y="1460499"/>
                  </a:lnTo>
                  <a:lnTo>
                    <a:pt x="1097548" y="1435099"/>
                  </a:lnTo>
                  <a:lnTo>
                    <a:pt x="1147629" y="1422399"/>
                  </a:lnTo>
                  <a:lnTo>
                    <a:pt x="1195344" y="1409699"/>
                  </a:lnTo>
                  <a:lnTo>
                    <a:pt x="1240478" y="1396999"/>
                  </a:lnTo>
                  <a:lnTo>
                    <a:pt x="1282815" y="1371599"/>
                  </a:lnTo>
                  <a:lnTo>
                    <a:pt x="1322141" y="1346199"/>
                  </a:lnTo>
                  <a:lnTo>
                    <a:pt x="1358241" y="1333499"/>
                  </a:lnTo>
                  <a:lnTo>
                    <a:pt x="1902761" y="1333500"/>
                  </a:lnTo>
                  <a:lnTo>
                    <a:pt x="1762043" y="1295400"/>
                  </a:lnTo>
                  <a:lnTo>
                    <a:pt x="324264" y="1295399"/>
                  </a:lnTo>
                  <a:lnTo>
                    <a:pt x="324264" y="1206499"/>
                  </a:lnTo>
                  <a:lnTo>
                    <a:pt x="350076" y="1168399"/>
                  </a:lnTo>
                  <a:lnTo>
                    <a:pt x="415082" y="1142999"/>
                  </a:lnTo>
                  <a:lnTo>
                    <a:pt x="466513" y="1130299"/>
                  </a:lnTo>
                  <a:lnTo>
                    <a:pt x="575111" y="1104899"/>
                  </a:lnTo>
                  <a:lnTo>
                    <a:pt x="1516167" y="1104899"/>
                  </a:lnTo>
                  <a:lnTo>
                    <a:pt x="1517314" y="1092199"/>
                  </a:lnTo>
                  <a:lnTo>
                    <a:pt x="1514614" y="1066799"/>
                  </a:lnTo>
                  <a:lnTo>
                    <a:pt x="696314" y="1066799"/>
                  </a:lnTo>
                  <a:lnTo>
                    <a:pt x="645357" y="1054099"/>
                  </a:lnTo>
                  <a:lnTo>
                    <a:pt x="601878" y="1028699"/>
                  </a:lnTo>
                  <a:lnTo>
                    <a:pt x="568086" y="1015999"/>
                  </a:lnTo>
                  <a:lnTo>
                    <a:pt x="546191" y="990599"/>
                  </a:lnTo>
                  <a:lnTo>
                    <a:pt x="538402" y="952499"/>
                  </a:lnTo>
                  <a:lnTo>
                    <a:pt x="570805" y="901699"/>
                  </a:lnTo>
                  <a:lnTo>
                    <a:pt x="604172" y="876299"/>
                  </a:lnTo>
                  <a:lnTo>
                    <a:pt x="646716" y="863599"/>
                  </a:lnTo>
                  <a:lnTo>
                    <a:pt x="696738" y="850899"/>
                  </a:lnTo>
                  <a:lnTo>
                    <a:pt x="1401975" y="850899"/>
                  </a:lnTo>
                  <a:lnTo>
                    <a:pt x="1554250" y="774699"/>
                  </a:lnTo>
                  <a:lnTo>
                    <a:pt x="1217522" y="774699"/>
                  </a:lnTo>
                  <a:lnTo>
                    <a:pt x="1173595" y="749299"/>
                  </a:lnTo>
                  <a:lnTo>
                    <a:pt x="1127604" y="736599"/>
                  </a:lnTo>
                  <a:lnTo>
                    <a:pt x="1079749" y="723899"/>
                  </a:lnTo>
                  <a:lnTo>
                    <a:pt x="1030233" y="723899"/>
                  </a:lnTo>
                  <a:lnTo>
                    <a:pt x="927021" y="698499"/>
                  </a:lnTo>
                  <a:close/>
                </a:path>
                <a:path w="4698365" h="2222500">
                  <a:moveTo>
                    <a:pt x="1880407" y="1581082"/>
                  </a:moveTo>
                  <a:lnTo>
                    <a:pt x="1178285" y="1940257"/>
                  </a:lnTo>
                  <a:lnTo>
                    <a:pt x="1188140" y="1943100"/>
                  </a:lnTo>
                  <a:lnTo>
                    <a:pt x="1878473" y="1587500"/>
                  </a:lnTo>
                  <a:lnTo>
                    <a:pt x="1880407" y="1581082"/>
                  </a:lnTo>
                  <a:close/>
                </a:path>
                <a:path w="4698365" h="2222500">
                  <a:moveTo>
                    <a:pt x="1902761" y="1333500"/>
                  </a:moveTo>
                  <a:lnTo>
                    <a:pt x="1358241" y="1333499"/>
                  </a:lnTo>
                  <a:lnTo>
                    <a:pt x="1927234" y="1485900"/>
                  </a:lnTo>
                  <a:lnTo>
                    <a:pt x="1900714" y="1524000"/>
                  </a:lnTo>
                  <a:lnTo>
                    <a:pt x="1882300" y="1574800"/>
                  </a:lnTo>
                  <a:lnTo>
                    <a:pt x="1880407" y="1581082"/>
                  </a:lnTo>
                  <a:lnTo>
                    <a:pt x="2289906" y="1371600"/>
                  </a:lnTo>
                  <a:lnTo>
                    <a:pt x="2043480" y="1371600"/>
                  </a:lnTo>
                  <a:lnTo>
                    <a:pt x="1902761" y="1333500"/>
                  </a:lnTo>
                  <a:close/>
                </a:path>
                <a:path w="4698365" h="2222500">
                  <a:moveTo>
                    <a:pt x="2687125" y="1168400"/>
                  </a:moveTo>
                  <a:lnTo>
                    <a:pt x="2619587" y="1168400"/>
                  </a:lnTo>
                  <a:lnTo>
                    <a:pt x="2567752" y="1181100"/>
                  </a:lnTo>
                  <a:lnTo>
                    <a:pt x="2516684" y="1181100"/>
                  </a:lnTo>
                  <a:lnTo>
                    <a:pt x="2369405" y="1219200"/>
                  </a:lnTo>
                  <a:lnTo>
                    <a:pt x="2277485" y="1244600"/>
                  </a:lnTo>
                  <a:lnTo>
                    <a:pt x="2233802" y="1257300"/>
                  </a:lnTo>
                  <a:lnTo>
                    <a:pt x="2191816" y="1282700"/>
                  </a:lnTo>
                  <a:lnTo>
                    <a:pt x="2151657" y="1295400"/>
                  </a:lnTo>
                  <a:lnTo>
                    <a:pt x="2113460" y="1320800"/>
                  </a:lnTo>
                  <a:lnTo>
                    <a:pt x="2077357" y="1346200"/>
                  </a:lnTo>
                  <a:lnTo>
                    <a:pt x="2043480" y="1371600"/>
                  </a:lnTo>
                  <a:lnTo>
                    <a:pt x="2289906" y="1371600"/>
                  </a:lnTo>
                  <a:lnTo>
                    <a:pt x="2687125" y="1168400"/>
                  </a:lnTo>
                  <a:close/>
                </a:path>
                <a:path w="4698365" h="2222500">
                  <a:moveTo>
                    <a:pt x="1516167" y="1104899"/>
                  </a:moveTo>
                  <a:lnTo>
                    <a:pt x="929967" y="1104899"/>
                  </a:lnTo>
                  <a:lnTo>
                    <a:pt x="1038565" y="1130299"/>
                  </a:lnTo>
                  <a:lnTo>
                    <a:pt x="1089996" y="1142999"/>
                  </a:lnTo>
                  <a:lnTo>
                    <a:pt x="1137986" y="1168399"/>
                  </a:lnTo>
                  <a:lnTo>
                    <a:pt x="1155002" y="1168399"/>
                  </a:lnTo>
                  <a:lnTo>
                    <a:pt x="1168577" y="1181099"/>
                  </a:lnTo>
                  <a:lnTo>
                    <a:pt x="1177563" y="1193799"/>
                  </a:lnTo>
                  <a:lnTo>
                    <a:pt x="1180813" y="1206499"/>
                  </a:lnTo>
                  <a:lnTo>
                    <a:pt x="1180813" y="1295399"/>
                  </a:lnTo>
                  <a:lnTo>
                    <a:pt x="1762043" y="1295400"/>
                  </a:lnTo>
                  <a:lnTo>
                    <a:pt x="1480605" y="1219199"/>
                  </a:lnTo>
                  <a:lnTo>
                    <a:pt x="1496666" y="1181099"/>
                  </a:lnTo>
                  <a:lnTo>
                    <a:pt x="1508137" y="1155699"/>
                  </a:lnTo>
                  <a:lnTo>
                    <a:pt x="1515020" y="1117599"/>
                  </a:lnTo>
                  <a:lnTo>
                    <a:pt x="1516167" y="1104899"/>
                  </a:lnTo>
                  <a:close/>
                </a:path>
                <a:path w="4698365" h="2222500">
                  <a:moveTo>
                    <a:pt x="3609202" y="696704"/>
                  </a:moveTo>
                  <a:lnTo>
                    <a:pt x="2687125" y="1168400"/>
                  </a:lnTo>
                  <a:lnTo>
                    <a:pt x="2697572" y="1168400"/>
                  </a:lnTo>
                  <a:lnTo>
                    <a:pt x="3611382" y="698500"/>
                  </a:lnTo>
                  <a:lnTo>
                    <a:pt x="3609202" y="696704"/>
                  </a:lnTo>
                  <a:close/>
                </a:path>
                <a:path w="4698365" h="2222500">
                  <a:moveTo>
                    <a:pt x="1401975" y="850899"/>
                  </a:moveTo>
                  <a:lnTo>
                    <a:pt x="808764" y="850899"/>
                  </a:lnTo>
                  <a:lnTo>
                    <a:pt x="859721" y="863599"/>
                  </a:lnTo>
                  <a:lnTo>
                    <a:pt x="903200" y="876299"/>
                  </a:lnTo>
                  <a:lnTo>
                    <a:pt x="936991" y="901699"/>
                  </a:lnTo>
                  <a:lnTo>
                    <a:pt x="958887" y="927099"/>
                  </a:lnTo>
                  <a:lnTo>
                    <a:pt x="966676" y="952499"/>
                  </a:lnTo>
                  <a:lnTo>
                    <a:pt x="958887" y="990599"/>
                  </a:lnTo>
                  <a:lnTo>
                    <a:pt x="936991" y="1015999"/>
                  </a:lnTo>
                  <a:lnTo>
                    <a:pt x="903200" y="1028699"/>
                  </a:lnTo>
                  <a:lnTo>
                    <a:pt x="859721" y="1054099"/>
                  </a:lnTo>
                  <a:lnTo>
                    <a:pt x="808764" y="1066799"/>
                  </a:lnTo>
                  <a:lnTo>
                    <a:pt x="1514614" y="1066799"/>
                  </a:lnTo>
                  <a:lnTo>
                    <a:pt x="1513264" y="1054099"/>
                  </a:lnTo>
                  <a:lnTo>
                    <a:pt x="1501226" y="1003299"/>
                  </a:lnTo>
                  <a:lnTo>
                    <a:pt x="1481370" y="965199"/>
                  </a:lnTo>
                  <a:lnTo>
                    <a:pt x="1453866" y="927099"/>
                  </a:lnTo>
                  <a:lnTo>
                    <a:pt x="1418885" y="901699"/>
                  </a:lnTo>
                  <a:lnTo>
                    <a:pt x="1376596" y="863599"/>
                  </a:lnTo>
                  <a:lnTo>
                    <a:pt x="1401975" y="850899"/>
                  </a:lnTo>
                  <a:close/>
                </a:path>
                <a:path w="4698365" h="2222500">
                  <a:moveTo>
                    <a:pt x="2379870" y="38099"/>
                  </a:moveTo>
                  <a:lnTo>
                    <a:pt x="2257617" y="38099"/>
                  </a:lnTo>
                  <a:lnTo>
                    <a:pt x="2192624" y="50799"/>
                  </a:lnTo>
                  <a:lnTo>
                    <a:pt x="2131465" y="63499"/>
                  </a:lnTo>
                  <a:lnTo>
                    <a:pt x="2074636" y="76199"/>
                  </a:lnTo>
                  <a:lnTo>
                    <a:pt x="2022634" y="101599"/>
                  </a:lnTo>
                  <a:lnTo>
                    <a:pt x="1975955" y="114299"/>
                  </a:lnTo>
                  <a:lnTo>
                    <a:pt x="1935094" y="139699"/>
                  </a:lnTo>
                  <a:lnTo>
                    <a:pt x="1900550" y="165099"/>
                  </a:lnTo>
                  <a:lnTo>
                    <a:pt x="1872818" y="203199"/>
                  </a:lnTo>
                  <a:lnTo>
                    <a:pt x="1852395" y="228599"/>
                  </a:lnTo>
                  <a:lnTo>
                    <a:pt x="1839777" y="266699"/>
                  </a:lnTo>
                  <a:lnTo>
                    <a:pt x="1835461" y="292099"/>
                  </a:lnTo>
                  <a:lnTo>
                    <a:pt x="1839954" y="330199"/>
                  </a:lnTo>
                  <a:lnTo>
                    <a:pt x="1853051" y="355599"/>
                  </a:lnTo>
                  <a:lnTo>
                    <a:pt x="1874178" y="393699"/>
                  </a:lnTo>
                  <a:lnTo>
                    <a:pt x="1902761" y="419099"/>
                  </a:lnTo>
                  <a:lnTo>
                    <a:pt x="1217522" y="774699"/>
                  </a:lnTo>
                  <a:lnTo>
                    <a:pt x="1554250" y="774699"/>
                  </a:lnTo>
                  <a:lnTo>
                    <a:pt x="2061835" y="520699"/>
                  </a:lnTo>
                  <a:lnTo>
                    <a:pt x="2585450" y="520699"/>
                  </a:lnTo>
                  <a:lnTo>
                    <a:pt x="2630085" y="507999"/>
                  </a:lnTo>
                  <a:lnTo>
                    <a:pt x="2671229" y="482599"/>
                  </a:lnTo>
                  <a:lnTo>
                    <a:pt x="2708360" y="457199"/>
                  </a:lnTo>
                  <a:lnTo>
                    <a:pt x="2740955" y="431799"/>
                  </a:lnTo>
                  <a:lnTo>
                    <a:pt x="2043480" y="431799"/>
                  </a:lnTo>
                  <a:lnTo>
                    <a:pt x="2043480" y="368299"/>
                  </a:lnTo>
                  <a:lnTo>
                    <a:pt x="2039561" y="368299"/>
                  </a:lnTo>
                  <a:lnTo>
                    <a:pt x="2045774" y="355599"/>
                  </a:lnTo>
                  <a:lnTo>
                    <a:pt x="2055430" y="342899"/>
                  </a:lnTo>
                  <a:lnTo>
                    <a:pt x="2067953" y="342899"/>
                  </a:lnTo>
                  <a:lnTo>
                    <a:pt x="2101125" y="330199"/>
                  </a:lnTo>
                  <a:lnTo>
                    <a:pt x="2136018" y="317499"/>
                  </a:lnTo>
                  <a:lnTo>
                    <a:pt x="2208672" y="317499"/>
                  </a:lnTo>
                  <a:lnTo>
                    <a:pt x="2237159" y="304799"/>
                  </a:lnTo>
                  <a:lnTo>
                    <a:pt x="3928270" y="304800"/>
                  </a:lnTo>
                  <a:lnTo>
                    <a:pt x="3917322" y="292100"/>
                  </a:lnTo>
                  <a:lnTo>
                    <a:pt x="3389485" y="292099"/>
                  </a:lnTo>
                  <a:lnTo>
                    <a:pt x="3199821" y="279399"/>
                  </a:lnTo>
                  <a:lnTo>
                    <a:pt x="2269376" y="279399"/>
                  </a:lnTo>
                  <a:lnTo>
                    <a:pt x="2224732" y="253999"/>
                  </a:lnTo>
                  <a:lnTo>
                    <a:pt x="2195001" y="241299"/>
                  </a:lnTo>
                  <a:lnTo>
                    <a:pt x="2184199" y="203199"/>
                  </a:lnTo>
                  <a:lnTo>
                    <a:pt x="2195001" y="177799"/>
                  </a:lnTo>
                  <a:lnTo>
                    <a:pt x="2224732" y="152399"/>
                  </a:lnTo>
                  <a:lnTo>
                    <a:pt x="2269376" y="139699"/>
                  </a:lnTo>
                  <a:lnTo>
                    <a:pt x="2727402" y="139699"/>
                  </a:lnTo>
                  <a:lnTo>
                    <a:pt x="2689551" y="126999"/>
                  </a:lnTo>
                  <a:lnTo>
                    <a:pt x="2646904" y="101599"/>
                  </a:lnTo>
                  <a:lnTo>
                    <a:pt x="2599981" y="76199"/>
                  </a:lnTo>
                  <a:lnTo>
                    <a:pt x="2549297" y="63499"/>
                  </a:lnTo>
                  <a:lnTo>
                    <a:pt x="2495372" y="50799"/>
                  </a:lnTo>
                  <a:lnTo>
                    <a:pt x="2438724" y="50799"/>
                  </a:lnTo>
                  <a:lnTo>
                    <a:pt x="2379870" y="38099"/>
                  </a:lnTo>
                  <a:close/>
                </a:path>
                <a:path w="4698365" h="2222500">
                  <a:moveTo>
                    <a:pt x="4201520" y="393700"/>
                  </a:moveTo>
                  <a:lnTo>
                    <a:pt x="2783783" y="393699"/>
                  </a:lnTo>
                  <a:lnTo>
                    <a:pt x="3352776" y="419100"/>
                  </a:lnTo>
                  <a:lnTo>
                    <a:pt x="3360438" y="457200"/>
                  </a:lnTo>
                  <a:lnTo>
                    <a:pt x="3375100" y="495300"/>
                  </a:lnTo>
                  <a:lnTo>
                    <a:pt x="3396510" y="533400"/>
                  </a:lnTo>
                  <a:lnTo>
                    <a:pt x="3424415" y="571500"/>
                  </a:lnTo>
                  <a:lnTo>
                    <a:pt x="3458565" y="596900"/>
                  </a:lnTo>
                  <a:lnTo>
                    <a:pt x="3498707" y="635000"/>
                  </a:lnTo>
                  <a:lnTo>
                    <a:pt x="3544589" y="660400"/>
                  </a:lnTo>
                  <a:lnTo>
                    <a:pt x="3595960" y="685800"/>
                  </a:lnTo>
                  <a:lnTo>
                    <a:pt x="3609202" y="696704"/>
                  </a:lnTo>
                  <a:lnTo>
                    <a:pt x="3804301" y="596900"/>
                  </a:lnTo>
                  <a:lnTo>
                    <a:pt x="3689277" y="596900"/>
                  </a:lnTo>
                  <a:lnTo>
                    <a:pt x="3689277" y="508000"/>
                  </a:lnTo>
                  <a:lnTo>
                    <a:pt x="3692528" y="495300"/>
                  </a:lnTo>
                  <a:lnTo>
                    <a:pt x="3701514" y="482600"/>
                  </a:lnTo>
                  <a:lnTo>
                    <a:pt x="3715088" y="482600"/>
                  </a:lnTo>
                  <a:lnTo>
                    <a:pt x="3732105" y="469900"/>
                  </a:lnTo>
                  <a:lnTo>
                    <a:pt x="3780094" y="457200"/>
                  </a:lnTo>
                  <a:lnTo>
                    <a:pt x="3831526" y="444500"/>
                  </a:lnTo>
                  <a:lnTo>
                    <a:pt x="3940124" y="419100"/>
                  </a:lnTo>
                  <a:lnTo>
                    <a:pt x="3982473" y="406400"/>
                  </a:lnTo>
                  <a:lnTo>
                    <a:pt x="4176694" y="406400"/>
                  </a:lnTo>
                  <a:lnTo>
                    <a:pt x="4201520" y="393700"/>
                  </a:lnTo>
                  <a:close/>
                </a:path>
                <a:path w="4698365" h="2222500">
                  <a:moveTo>
                    <a:pt x="4176694" y="406400"/>
                  </a:moveTo>
                  <a:lnTo>
                    <a:pt x="4167934" y="406400"/>
                  </a:lnTo>
                  <a:lnTo>
                    <a:pt x="3791059" y="596900"/>
                  </a:lnTo>
                  <a:lnTo>
                    <a:pt x="3804301" y="596900"/>
                  </a:lnTo>
                  <a:lnTo>
                    <a:pt x="4176694" y="406400"/>
                  </a:lnTo>
                  <a:close/>
                </a:path>
                <a:path w="4698365" h="2222500">
                  <a:moveTo>
                    <a:pt x="2435810" y="546099"/>
                  </a:moveTo>
                  <a:lnTo>
                    <a:pt x="2219060" y="546099"/>
                  </a:lnTo>
                  <a:lnTo>
                    <a:pt x="2273528" y="558799"/>
                  </a:lnTo>
                  <a:lnTo>
                    <a:pt x="2382425" y="558799"/>
                  </a:lnTo>
                  <a:lnTo>
                    <a:pt x="2435810" y="546099"/>
                  </a:lnTo>
                  <a:close/>
                </a:path>
                <a:path w="4698365" h="2222500">
                  <a:moveTo>
                    <a:pt x="2585450" y="520699"/>
                  </a:moveTo>
                  <a:lnTo>
                    <a:pt x="2061835" y="520699"/>
                  </a:lnTo>
                  <a:lnTo>
                    <a:pt x="2165273" y="546099"/>
                  </a:lnTo>
                  <a:lnTo>
                    <a:pt x="2487790" y="546099"/>
                  </a:lnTo>
                  <a:lnTo>
                    <a:pt x="2537844" y="533399"/>
                  </a:lnTo>
                  <a:lnTo>
                    <a:pt x="2585450" y="520699"/>
                  </a:lnTo>
                  <a:close/>
                </a:path>
                <a:path w="4698365" h="2222500">
                  <a:moveTo>
                    <a:pt x="4673216" y="152400"/>
                  </a:moveTo>
                  <a:lnTo>
                    <a:pt x="4179895" y="152400"/>
                  </a:lnTo>
                  <a:lnTo>
                    <a:pt x="4230852" y="165100"/>
                  </a:lnTo>
                  <a:lnTo>
                    <a:pt x="4274331" y="190500"/>
                  </a:lnTo>
                  <a:lnTo>
                    <a:pt x="4308122" y="203200"/>
                  </a:lnTo>
                  <a:lnTo>
                    <a:pt x="4330018" y="241300"/>
                  </a:lnTo>
                  <a:lnTo>
                    <a:pt x="4337807" y="266700"/>
                  </a:lnTo>
                  <a:lnTo>
                    <a:pt x="4330018" y="292100"/>
                  </a:lnTo>
                  <a:lnTo>
                    <a:pt x="4308122" y="317500"/>
                  </a:lnTo>
                  <a:lnTo>
                    <a:pt x="4274331" y="342900"/>
                  </a:lnTo>
                  <a:lnTo>
                    <a:pt x="4230852" y="355600"/>
                  </a:lnTo>
                  <a:lnTo>
                    <a:pt x="4179895" y="368300"/>
                  </a:lnTo>
                  <a:lnTo>
                    <a:pt x="2606355" y="368299"/>
                  </a:lnTo>
                  <a:lnTo>
                    <a:pt x="2606355" y="431799"/>
                  </a:lnTo>
                  <a:lnTo>
                    <a:pt x="2753670" y="431799"/>
                  </a:lnTo>
                  <a:lnTo>
                    <a:pt x="2764664" y="419099"/>
                  </a:lnTo>
                  <a:lnTo>
                    <a:pt x="2774510" y="406399"/>
                  </a:lnTo>
                  <a:lnTo>
                    <a:pt x="2783783" y="393699"/>
                  </a:lnTo>
                  <a:lnTo>
                    <a:pt x="4201520" y="393700"/>
                  </a:lnTo>
                  <a:lnTo>
                    <a:pt x="4673216" y="152400"/>
                  </a:lnTo>
                  <a:close/>
                </a:path>
                <a:path w="4698365" h="2222500">
                  <a:moveTo>
                    <a:pt x="3928270" y="304800"/>
                  </a:moveTo>
                  <a:lnTo>
                    <a:pt x="2412675" y="304799"/>
                  </a:lnTo>
                  <a:lnTo>
                    <a:pt x="2441163" y="317499"/>
                  </a:lnTo>
                  <a:lnTo>
                    <a:pt x="2476821" y="317499"/>
                  </a:lnTo>
                  <a:lnTo>
                    <a:pt x="2510758" y="330199"/>
                  </a:lnTo>
                  <a:lnTo>
                    <a:pt x="2543548" y="330199"/>
                  </a:lnTo>
                  <a:lnTo>
                    <a:pt x="2575764" y="342899"/>
                  </a:lnTo>
                  <a:lnTo>
                    <a:pt x="2588287" y="355599"/>
                  </a:lnTo>
                  <a:lnTo>
                    <a:pt x="2597942" y="355599"/>
                  </a:lnTo>
                  <a:lnTo>
                    <a:pt x="2604156" y="368299"/>
                  </a:lnTo>
                  <a:lnTo>
                    <a:pt x="4067445" y="368300"/>
                  </a:lnTo>
                  <a:lnTo>
                    <a:pt x="4016488" y="355600"/>
                  </a:lnTo>
                  <a:lnTo>
                    <a:pt x="3973009" y="342900"/>
                  </a:lnTo>
                  <a:lnTo>
                    <a:pt x="3939217" y="317500"/>
                  </a:lnTo>
                  <a:lnTo>
                    <a:pt x="3928270" y="304800"/>
                  </a:lnTo>
                  <a:close/>
                </a:path>
                <a:path w="4698365" h="2222500">
                  <a:moveTo>
                    <a:pt x="4330159" y="12700"/>
                  </a:moveTo>
                  <a:lnTo>
                    <a:pt x="3905195" y="12699"/>
                  </a:lnTo>
                  <a:lnTo>
                    <a:pt x="3750459" y="50799"/>
                  </a:lnTo>
                  <a:lnTo>
                    <a:pt x="3692962" y="63499"/>
                  </a:lnTo>
                  <a:lnTo>
                    <a:pt x="3638989" y="88899"/>
                  </a:lnTo>
                  <a:lnTo>
                    <a:pt x="3588893" y="114299"/>
                  </a:lnTo>
                  <a:lnTo>
                    <a:pt x="3543028" y="139699"/>
                  </a:lnTo>
                  <a:lnTo>
                    <a:pt x="3501745" y="165099"/>
                  </a:lnTo>
                  <a:lnTo>
                    <a:pt x="3465396" y="190499"/>
                  </a:lnTo>
                  <a:lnTo>
                    <a:pt x="3434335" y="228599"/>
                  </a:lnTo>
                  <a:lnTo>
                    <a:pt x="3408914" y="253999"/>
                  </a:lnTo>
                  <a:lnTo>
                    <a:pt x="3389485" y="292099"/>
                  </a:lnTo>
                  <a:lnTo>
                    <a:pt x="3917322" y="292100"/>
                  </a:lnTo>
                  <a:lnTo>
                    <a:pt x="3909533" y="266700"/>
                  </a:lnTo>
                  <a:lnTo>
                    <a:pt x="3916897" y="241300"/>
                  </a:lnTo>
                  <a:lnTo>
                    <a:pt x="3937858" y="203200"/>
                  </a:lnTo>
                  <a:lnTo>
                    <a:pt x="3970715" y="190500"/>
                  </a:lnTo>
                  <a:lnTo>
                    <a:pt x="4013769" y="165100"/>
                  </a:lnTo>
                  <a:lnTo>
                    <a:pt x="4065320" y="152400"/>
                  </a:lnTo>
                  <a:lnTo>
                    <a:pt x="4673216" y="152400"/>
                  </a:lnTo>
                  <a:lnTo>
                    <a:pt x="4698043" y="139700"/>
                  </a:lnTo>
                  <a:lnTo>
                    <a:pt x="4692021" y="127000"/>
                  </a:lnTo>
                  <a:lnTo>
                    <a:pt x="4653738" y="114300"/>
                  </a:lnTo>
                  <a:lnTo>
                    <a:pt x="4613070" y="88900"/>
                  </a:lnTo>
                  <a:lnTo>
                    <a:pt x="4570216" y="76200"/>
                  </a:lnTo>
                  <a:lnTo>
                    <a:pt x="4525376" y="63500"/>
                  </a:lnTo>
                  <a:lnTo>
                    <a:pt x="4430540" y="38100"/>
                  </a:lnTo>
                  <a:lnTo>
                    <a:pt x="4330159" y="12700"/>
                  </a:lnTo>
                  <a:close/>
                </a:path>
                <a:path w="4698365" h="2222500">
                  <a:moveTo>
                    <a:pt x="2727402" y="139699"/>
                  </a:moveTo>
                  <a:lnTo>
                    <a:pt x="2380459" y="139699"/>
                  </a:lnTo>
                  <a:lnTo>
                    <a:pt x="2425103" y="152399"/>
                  </a:lnTo>
                  <a:lnTo>
                    <a:pt x="2454834" y="177799"/>
                  </a:lnTo>
                  <a:lnTo>
                    <a:pt x="2465636" y="203199"/>
                  </a:lnTo>
                  <a:lnTo>
                    <a:pt x="2454834" y="241299"/>
                  </a:lnTo>
                  <a:lnTo>
                    <a:pt x="2425103" y="253999"/>
                  </a:lnTo>
                  <a:lnTo>
                    <a:pt x="2380459" y="279399"/>
                  </a:lnTo>
                  <a:lnTo>
                    <a:pt x="3199821" y="279399"/>
                  </a:lnTo>
                  <a:lnTo>
                    <a:pt x="2820492" y="253999"/>
                  </a:lnTo>
                  <a:lnTo>
                    <a:pt x="2807003" y="228599"/>
                  </a:lnTo>
                  <a:lnTo>
                    <a:pt x="2786646" y="203199"/>
                  </a:lnTo>
                  <a:lnTo>
                    <a:pt x="2759939" y="165099"/>
                  </a:lnTo>
                  <a:lnTo>
                    <a:pt x="2727402" y="139699"/>
                  </a:lnTo>
                  <a:close/>
                </a:path>
                <a:path w="4698365" h="2222500">
                  <a:moveTo>
                    <a:pt x="4225835" y="0"/>
                  </a:moveTo>
                  <a:lnTo>
                    <a:pt x="4011753" y="0"/>
                  </a:lnTo>
                  <a:lnTo>
                    <a:pt x="3958267" y="12699"/>
                  </a:lnTo>
                  <a:lnTo>
                    <a:pt x="4278390" y="12700"/>
                  </a:lnTo>
                  <a:lnTo>
                    <a:pt x="4225835" y="0"/>
                  </a:lnTo>
                  <a:close/>
                </a:path>
              </a:pathLst>
            </a:custGeom>
            <a:solidFill>
              <a:srgbClr val="FFFFFF">
                <a:alpha val="9176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3359" y="265175"/>
            <a:ext cx="11725910" cy="6332220"/>
            <a:chOff x="213359" y="265175"/>
            <a:chExt cx="11725910" cy="6332220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89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2444" y="1170431"/>
              <a:ext cx="6294882" cy="53240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747" y="5032247"/>
              <a:ext cx="3164586" cy="6012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8995" y="3404603"/>
              <a:ext cx="3085338" cy="60123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743" y="1702295"/>
              <a:ext cx="3306317" cy="63780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303" y="451091"/>
              <a:ext cx="10821162" cy="63780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8104" y="665606"/>
              <a:ext cx="8138654" cy="28079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359" y="1781530"/>
              <a:ext cx="3356610" cy="49456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49097" y="1852930"/>
            <a:ext cx="30467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Segoe UI"/>
                <a:cs typeface="Segoe UI"/>
              </a:rPr>
              <a:t>GOODS</a:t>
            </a:r>
            <a:r>
              <a:rPr sz="1400" b="1" spc="-10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PRICE</a:t>
            </a:r>
            <a:r>
              <a:rPr sz="1400" b="1" spc="375" dirty="0">
                <a:latin typeface="Segoe UI"/>
                <a:cs typeface="Segoe UI"/>
              </a:rPr>
              <a:t> </a:t>
            </a:r>
            <a:r>
              <a:rPr sz="1400" b="1" spc="-30" dirty="0">
                <a:latin typeface="Segoe UI"/>
                <a:cs typeface="Segoe UI"/>
              </a:rPr>
              <a:t>Vs</a:t>
            </a:r>
            <a:r>
              <a:rPr sz="1400" b="1" spc="365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CREDIT</a:t>
            </a:r>
            <a:r>
              <a:rPr sz="1400" b="1" spc="5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AMOUNT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32231" y="1277111"/>
            <a:ext cx="9400540" cy="2908935"/>
            <a:chOff x="332231" y="1277111"/>
            <a:chExt cx="9400540" cy="2908935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1691" y="1277111"/>
              <a:ext cx="2859024" cy="18272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1316" y="1310639"/>
              <a:ext cx="2744724" cy="17129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85787" y="1292351"/>
              <a:ext cx="3046476" cy="18272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25411" y="1325879"/>
              <a:ext cx="2932176" cy="17129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2231" y="3471672"/>
              <a:ext cx="3368802" cy="71399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67664" y="3544061"/>
            <a:ext cx="2691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Segoe UI"/>
                <a:cs typeface="Segoe UI"/>
              </a:rPr>
              <a:t>CREDIT</a:t>
            </a:r>
            <a:r>
              <a:rPr sz="1400" b="1" spc="-5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AMOUNT</a:t>
            </a:r>
            <a:r>
              <a:rPr sz="1400" b="1" spc="350" dirty="0">
                <a:latin typeface="Segoe UI"/>
                <a:cs typeface="Segoe UI"/>
              </a:rPr>
              <a:t> </a:t>
            </a:r>
            <a:r>
              <a:rPr sz="1400" b="1" spc="-25" dirty="0">
                <a:latin typeface="Segoe UI"/>
                <a:cs typeface="Segoe UI"/>
              </a:rPr>
              <a:t>Vs</a:t>
            </a:r>
            <a:r>
              <a:rPr sz="1400" b="1" spc="365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ANNUITY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631691" y="2447518"/>
            <a:ext cx="6101080" cy="2353310"/>
            <a:chOff x="3631691" y="2447518"/>
            <a:chExt cx="6101080" cy="2353310"/>
          </a:xfrm>
        </p:grpSpPr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31691" y="3005328"/>
              <a:ext cx="2851404" cy="17952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71315" y="3038856"/>
              <a:ext cx="2737104" cy="16809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84263" y="2990088"/>
              <a:ext cx="3048000" cy="17952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23887" y="3023616"/>
              <a:ext cx="2933700" cy="16809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97295" y="2447518"/>
              <a:ext cx="598182" cy="395503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917438" y="2513456"/>
            <a:ext cx="209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Segoe UI"/>
                <a:cs typeface="Segoe UI"/>
              </a:rPr>
              <a:t>T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solidFill>
                  <a:srgbClr val="A9D18E"/>
                </a:solidFill>
                <a:latin typeface="Segoe UI"/>
                <a:cs typeface="Segoe UI"/>
              </a:rPr>
              <a:t>0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616695" y="2407907"/>
            <a:ext cx="942606" cy="643902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8736838" y="2473832"/>
            <a:ext cx="2101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Segoe UI"/>
                <a:cs typeface="Segoe UI"/>
              </a:rPr>
              <a:t>T</a:t>
            </a:r>
            <a:r>
              <a:rPr sz="1000" spc="-5" dirty="0">
                <a:latin typeface="Segoe UI"/>
                <a:cs typeface="Segoe UI"/>
              </a:rPr>
              <a:t>-</a:t>
            </a:r>
            <a:r>
              <a:rPr sz="1000" spc="-5" dirty="0">
                <a:solidFill>
                  <a:srgbClr val="FF0000"/>
                </a:solidFill>
                <a:latin typeface="Segoe UI"/>
                <a:cs typeface="Segoe UI"/>
              </a:rPr>
              <a:t>1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32231" y="5096255"/>
            <a:ext cx="3024378" cy="494563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467664" y="5168646"/>
            <a:ext cx="23393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Segoe UI"/>
                <a:cs typeface="Segoe UI"/>
              </a:rPr>
              <a:t>ANNUITY</a:t>
            </a:r>
            <a:r>
              <a:rPr sz="1400" b="1" spc="-25" dirty="0">
                <a:latin typeface="Segoe UI"/>
                <a:cs typeface="Segoe UI"/>
              </a:rPr>
              <a:t> Vs</a:t>
            </a:r>
            <a:r>
              <a:rPr sz="1400" b="1" spc="360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GOODS</a:t>
            </a:r>
            <a:r>
              <a:rPr sz="1400" b="1" spc="-5" dirty="0">
                <a:latin typeface="Segoe UI"/>
                <a:cs typeface="Segoe UI"/>
              </a:rPr>
              <a:t> PRICE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625596" y="1417319"/>
            <a:ext cx="8189595" cy="5019040"/>
            <a:chOff x="3625596" y="1417319"/>
            <a:chExt cx="8189595" cy="5019040"/>
          </a:xfrm>
        </p:grpSpPr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25596" y="4671072"/>
              <a:ext cx="2859024" cy="176479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65220" y="4704587"/>
              <a:ext cx="2744724" cy="165049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85788" y="4671072"/>
              <a:ext cx="3076955" cy="176479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25412" y="4704587"/>
              <a:ext cx="2962655" cy="165049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823704" y="1417319"/>
              <a:ext cx="1991105" cy="4607814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9975850" y="1642110"/>
            <a:ext cx="1318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Points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to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Mark: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975850" y="2132838"/>
            <a:ext cx="1647825" cy="864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667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1. High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correlated variables </a:t>
            </a:r>
            <a:r>
              <a:rPr sz="1100" b="1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1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11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defaulters</a:t>
            </a:r>
            <a:r>
              <a:rPr sz="11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non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defaulters. So as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home </a:t>
            </a:r>
            <a:r>
              <a:rPr sz="1100" b="1" spc="-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price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increases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loan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amount also</a:t>
            </a:r>
            <a:r>
              <a:rPr sz="11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increases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975850" y="3138677"/>
            <a:ext cx="1626235" cy="1032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2. High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correlated variables </a:t>
            </a:r>
            <a:r>
              <a:rPr sz="1100" b="1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for both defaulters and non </a:t>
            </a:r>
            <a:r>
              <a:rPr sz="1100" b="1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defaulters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.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So as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home </a:t>
            </a:r>
            <a:r>
              <a:rPr sz="1100" b="1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price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increases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the EMI </a:t>
            </a:r>
            <a:r>
              <a:rPr sz="11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amount also increases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 which</a:t>
            </a:r>
            <a:r>
              <a:rPr sz="11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logical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474579" y="4480052"/>
            <a:ext cx="6597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906000" y="4789944"/>
            <a:ext cx="1830070" cy="1149985"/>
            <a:chOff x="9906000" y="4789944"/>
            <a:chExt cx="1830070" cy="1149985"/>
          </a:xfrm>
        </p:grpSpPr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05644" y="4797539"/>
              <a:ext cx="226314" cy="29338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271759" y="4789944"/>
              <a:ext cx="345185" cy="31469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00488" y="4952987"/>
              <a:ext cx="1639061" cy="31624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988296" y="5120627"/>
              <a:ext cx="1590294" cy="31624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88852" y="5120627"/>
              <a:ext cx="232397" cy="31624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906000" y="5288280"/>
              <a:ext cx="1829561" cy="31624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003535" y="5455920"/>
              <a:ext cx="1632966" cy="31624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148315" y="5623560"/>
              <a:ext cx="1312926" cy="316242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9986518" y="4815585"/>
            <a:ext cx="1632585" cy="1032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75920" algn="l"/>
              </a:tabLst>
            </a:pPr>
            <a:r>
              <a:rPr sz="1100" b="1" dirty="0">
                <a:latin typeface="Calibri"/>
                <a:cs typeface="Calibri"/>
              </a:rPr>
              <a:t>All </a:t>
            </a:r>
            <a:r>
              <a:rPr sz="1100" b="1" spc="-5" dirty="0">
                <a:latin typeface="Calibri"/>
                <a:cs typeface="Calibri"/>
              </a:rPr>
              <a:t>three variables </a:t>
            </a:r>
            <a:r>
              <a:rPr sz="1100" b="1" dirty="0">
                <a:latin typeface="Calibri"/>
                <a:cs typeface="Calibri"/>
              </a:rPr>
              <a:t> Are highly </a:t>
            </a:r>
            <a:r>
              <a:rPr sz="1100" b="1" spc="-5" dirty="0">
                <a:latin typeface="Calibri"/>
                <a:cs typeface="Calibri"/>
              </a:rPr>
              <a:t>correlated for </a:t>
            </a:r>
            <a:r>
              <a:rPr sz="1100" b="1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both defaulters and non- </a:t>
            </a:r>
            <a:r>
              <a:rPr sz="1100" b="1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defaulters,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which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might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not</a:t>
            </a:r>
            <a:endParaRPr sz="1100">
              <a:latin typeface="Calibri"/>
              <a:cs typeface="Calibri"/>
            </a:endParaRPr>
          </a:p>
          <a:p>
            <a:pPr marL="254635" marR="102870" indent="-144780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Calibri"/>
                <a:cs typeface="Calibri"/>
              </a:rPr>
              <a:t>give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good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indicator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for </a:t>
            </a:r>
            <a:r>
              <a:rPr sz="1100" b="1" spc="-229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defaulter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detection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1" name="object 5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798820" y="4000487"/>
            <a:ext cx="598182" cy="393966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5919596" y="4065778"/>
            <a:ext cx="209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Segoe UI"/>
                <a:cs typeface="Segoe UI"/>
              </a:rPr>
              <a:t>T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solidFill>
                  <a:srgbClr val="A9D18E"/>
                </a:solidFill>
                <a:latin typeface="Segoe UI"/>
                <a:cs typeface="Segoe UI"/>
              </a:rPr>
              <a:t>0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806440" y="5737859"/>
            <a:ext cx="598182" cy="395478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5927597" y="5804103"/>
            <a:ext cx="209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Segoe UI"/>
                <a:cs typeface="Segoe UI"/>
              </a:rPr>
              <a:t>T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solidFill>
                  <a:srgbClr val="A9D18E"/>
                </a:solidFill>
                <a:latin typeface="Segoe UI"/>
                <a:cs typeface="Segoe UI"/>
              </a:rPr>
              <a:t>0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55" name="object 5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676131" y="4005071"/>
            <a:ext cx="942606" cy="645413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8796908" y="4071620"/>
            <a:ext cx="209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Segoe UI"/>
                <a:cs typeface="Segoe UI"/>
              </a:rPr>
              <a:t>T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solidFill>
                  <a:srgbClr val="FF0000"/>
                </a:solidFill>
                <a:latin typeface="Segoe UI"/>
                <a:cs typeface="Segoe UI"/>
              </a:rPr>
              <a:t>1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57" name="object 5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708135" y="5672328"/>
            <a:ext cx="942606" cy="645439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8828278" y="5738876"/>
            <a:ext cx="209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Segoe UI"/>
                <a:cs typeface="Segoe UI"/>
              </a:rPr>
              <a:t>T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solidFill>
                  <a:srgbClr val="FF0000"/>
                </a:solidFill>
                <a:latin typeface="Segoe UI"/>
                <a:cs typeface="Segoe UI"/>
              </a:rPr>
              <a:t>1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265175"/>
            <a:ext cx="11683365" cy="6332220"/>
            <a:chOff x="256031" y="265175"/>
            <a:chExt cx="11683365" cy="6332220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90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515" y="1255775"/>
              <a:ext cx="6288786" cy="52509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211" y="449567"/>
              <a:ext cx="10619994" cy="7612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21942" y="544448"/>
            <a:ext cx="80429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41035" algn="l"/>
              </a:tabLst>
            </a:pPr>
            <a:r>
              <a:rPr sz="2400" b="0" spc="-5" dirty="0">
                <a:latin typeface="Calibri"/>
                <a:cs typeface="Calibri"/>
              </a:rPr>
              <a:t>8.2</a:t>
            </a:r>
            <a:r>
              <a:rPr sz="2400" b="0" spc="5" dirty="0">
                <a:latin typeface="Calibri"/>
                <a:cs typeface="Calibri"/>
              </a:rPr>
              <a:t> </a:t>
            </a:r>
            <a:r>
              <a:rPr sz="2400" b="0" spc="-10" dirty="0">
                <a:latin typeface="Calibri"/>
                <a:cs typeface="Calibri"/>
              </a:rPr>
              <a:t>Correlations </a:t>
            </a:r>
            <a:r>
              <a:rPr sz="2400" b="0" spc="-5" dirty="0">
                <a:latin typeface="Calibri"/>
                <a:cs typeface="Calibri"/>
              </a:rPr>
              <a:t>between</a:t>
            </a:r>
            <a:r>
              <a:rPr sz="2400" b="0" spc="10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numerical</a:t>
            </a:r>
            <a:r>
              <a:rPr sz="2400" b="0" spc="-10" dirty="0">
                <a:latin typeface="Calibri"/>
                <a:cs typeface="Calibri"/>
              </a:rPr>
              <a:t> variables	</a:t>
            </a:r>
            <a:r>
              <a:rPr sz="2400" b="0" spc="-5" dirty="0">
                <a:latin typeface="Calibri"/>
                <a:cs typeface="Calibri"/>
              </a:rPr>
              <a:t>using</a:t>
            </a:r>
            <a:r>
              <a:rPr sz="2400" b="0" spc="-60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"Heatmap's"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92480" y="1336547"/>
            <a:ext cx="10380980" cy="5085715"/>
            <a:chOff x="792480" y="1336547"/>
            <a:chExt cx="10380980" cy="50857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480" y="1338071"/>
              <a:ext cx="6100572" cy="50840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104" y="1371599"/>
              <a:ext cx="5986272" cy="49697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8624" y="1336547"/>
              <a:ext cx="3894581" cy="484555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489697" y="1613357"/>
            <a:ext cx="3433445" cy="66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As </a:t>
            </a:r>
            <a:r>
              <a:rPr sz="1400" b="1" spc="-10" dirty="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can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see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from correlation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heat map </a:t>
            </a:r>
            <a:r>
              <a:rPr sz="1400" b="1" spc="-3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for </a:t>
            </a:r>
            <a:r>
              <a:rPr sz="1400" b="1" spc="-15" dirty="0">
                <a:solidFill>
                  <a:srgbClr val="FFFFFF"/>
                </a:solidFill>
                <a:latin typeface="Segoe UI"/>
                <a:cs typeface="Segoe UI"/>
              </a:rPr>
              <a:t>TARGET-0,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There are number </a:t>
            </a:r>
            <a:r>
              <a:rPr sz="1400" b="1" spc="-1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observation</a:t>
            </a:r>
            <a:r>
              <a:rPr sz="1400" b="1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Segoe UI"/>
                <a:cs typeface="Segoe UI"/>
              </a:rPr>
              <a:t>we</a:t>
            </a:r>
            <a:r>
              <a:rPr sz="14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can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point</a:t>
            </a:r>
            <a:r>
              <a:rPr sz="1400" b="1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out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99781" y="2528443"/>
            <a:ext cx="3565525" cy="3211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8890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AMT_CREDIT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 inversely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proportional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to the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DAYS_BIRTH,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peoples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belongs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100" b="1" spc="-10" dirty="0">
                <a:solidFill>
                  <a:srgbClr val="FFFFFF"/>
                </a:solidFill>
                <a:latin typeface="Segoe UI"/>
                <a:cs typeface="Segoe UI"/>
              </a:rPr>
              <a:t>low-age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group </a:t>
            </a:r>
            <a:r>
              <a:rPr sz="1100" b="1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taking</a:t>
            </a:r>
            <a:r>
              <a:rPr sz="11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high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Credit</a:t>
            </a:r>
            <a:r>
              <a:rPr sz="11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amount</a:t>
            </a:r>
            <a:r>
              <a:rPr sz="11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100" b="1" spc="2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vice-versa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99085" marR="34925" indent="-287020">
              <a:lnSpc>
                <a:spcPct val="100000"/>
              </a:lnSpc>
              <a:buClr>
                <a:srgbClr val="FFFFFF"/>
              </a:buClr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dirty="0"/>
              <a:t>	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AMT_CREDIT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inversely proportional to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CNT_CHILDREN, means Credit amount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 higher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less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children</a:t>
            </a:r>
            <a:r>
              <a:rPr sz="11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count</a:t>
            </a:r>
            <a:r>
              <a:rPr sz="11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client</a:t>
            </a:r>
            <a:r>
              <a:rPr sz="11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have</a:t>
            </a:r>
            <a:r>
              <a:rPr sz="11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100" b="1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vice-versa.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99085" marR="1016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AMT_INCOME_TOTAL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 inversely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proportional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100" b="1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CNT_CHILDREN, means more income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for less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children</a:t>
            </a:r>
            <a:r>
              <a:rPr sz="11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client</a:t>
            </a:r>
            <a:r>
              <a:rPr sz="11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have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100" b="1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vice-versa.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99085" marR="467359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Less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CNT_CHILDREN client have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in densely </a:t>
            </a:r>
            <a:r>
              <a:rPr sz="1100" b="1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populated</a:t>
            </a:r>
            <a:r>
              <a:rPr sz="11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area.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AMT_CREDIT</a:t>
            </a:r>
            <a:r>
              <a:rPr sz="11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1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densely</a:t>
            </a:r>
            <a:r>
              <a:rPr sz="11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populated</a:t>
            </a:r>
            <a:r>
              <a:rPr sz="11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area.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99085" marR="21844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AMT_INCOME_TOTAL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11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also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1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densely </a:t>
            </a:r>
            <a:r>
              <a:rPr sz="1100" b="1" spc="-2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populated</a:t>
            </a:r>
            <a:r>
              <a:rPr sz="11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area.</a:t>
            </a:r>
            <a:endParaRPr sz="1100">
              <a:latin typeface="Segoe UI"/>
              <a:cs typeface="Segoe U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68623" y="1469123"/>
            <a:ext cx="1290065" cy="54789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620261" y="1548206"/>
            <a:ext cx="9499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404040"/>
                </a:solidFill>
                <a:latin typeface="Segoe UI"/>
                <a:cs typeface="Segoe UI"/>
              </a:rPr>
              <a:t>TARGET</a:t>
            </a:r>
            <a:r>
              <a:rPr sz="1600" b="1" spc="-8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600" b="1" spc="-5" dirty="0">
                <a:solidFill>
                  <a:srgbClr val="404040"/>
                </a:solidFill>
                <a:latin typeface="Segoe UI"/>
                <a:cs typeface="Segoe UI"/>
              </a:rPr>
              <a:t>0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1068" y="432803"/>
            <a:ext cx="4985765" cy="838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7129" y="485647"/>
            <a:ext cx="1800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Steps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30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ol</a:t>
            </a:r>
            <a:r>
              <a:rPr sz="2000" spc="-30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ed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852" y="1781543"/>
            <a:ext cx="941082" cy="77344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30046" y="1863979"/>
            <a:ext cx="1073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1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5652" y="1825751"/>
            <a:ext cx="2791206" cy="73228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83867" y="1866392"/>
            <a:ext cx="12922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Segoe UI"/>
                <a:cs typeface="Segoe UI"/>
              </a:rPr>
              <a:t>Loading</a:t>
            </a:r>
            <a:r>
              <a:rPr sz="1600" b="1" spc="-70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Data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852" y="2429255"/>
            <a:ext cx="941082" cy="77342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4806" y="2510789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2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5652" y="2478023"/>
            <a:ext cx="3031998" cy="73228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483867" y="2519298"/>
            <a:ext cx="15195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egoe UI"/>
                <a:cs typeface="Segoe UI"/>
              </a:rPr>
              <a:t>Inspecting</a:t>
            </a:r>
            <a:r>
              <a:rPr sz="1600" b="1" spc="-80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Data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9852" y="3075419"/>
            <a:ext cx="941082" cy="77344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14806" y="3157854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3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5652" y="3101339"/>
            <a:ext cx="3248406" cy="73228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483867" y="3142614"/>
            <a:ext cx="13068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egoe UI"/>
                <a:cs typeface="Segoe UI"/>
              </a:rPr>
              <a:t>Data</a:t>
            </a:r>
            <a:r>
              <a:rPr sz="1600" b="1" spc="-7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Analysis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9852" y="3727703"/>
            <a:ext cx="941082" cy="77343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11758" y="3809491"/>
            <a:ext cx="142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4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30224" y="3698735"/>
            <a:ext cx="6477762" cy="73077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487805" y="3739134"/>
            <a:ext cx="2804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egoe UI"/>
                <a:cs typeface="Segoe UI"/>
              </a:rPr>
              <a:t>Checking</a:t>
            </a:r>
            <a:r>
              <a:rPr sz="1600" b="1" spc="-25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the</a:t>
            </a:r>
            <a:r>
              <a:rPr sz="1600" b="1" spc="-20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Data</a:t>
            </a:r>
            <a:r>
              <a:rPr sz="1600" b="1" spc="-2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Imbalance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9852" y="4378439"/>
            <a:ext cx="941082" cy="77344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914806" y="4461128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5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30224" y="4312907"/>
            <a:ext cx="6477762" cy="73077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487805" y="4353305"/>
            <a:ext cx="41249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Segoe UI"/>
                <a:cs typeface="Segoe UI"/>
              </a:rPr>
              <a:t>Univariate</a:t>
            </a:r>
            <a:r>
              <a:rPr sz="1600" b="1" spc="-1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analysis</a:t>
            </a:r>
            <a:r>
              <a:rPr sz="1600" b="1" spc="-30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for</a:t>
            </a:r>
            <a:r>
              <a:rPr sz="1600" b="1" spc="-5" dirty="0">
                <a:latin typeface="Segoe UI"/>
                <a:cs typeface="Segoe UI"/>
              </a:rPr>
              <a:t> Categorical</a:t>
            </a:r>
            <a:r>
              <a:rPr sz="1600" b="1" spc="-10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columns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9852" y="5020055"/>
            <a:ext cx="941082" cy="773430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914806" y="5102097"/>
            <a:ext cx="1390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6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25652" y="4975859"/>
            <a:ext cx="6477762" cy="732281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483867" y="5016500"/>
            <a:ext cx="406272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Segoe UI"/>
                <a:cs typeface="Segoe UI"/>
              </a:rPr>
              <a:t>Univariate</a:t>
            </a:r>
            <a:r>
              <a:rPr sz="1600" b="1" spc="-1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Analysis</a:t>
            </a:r>
            <a:r>
              <a:rPr sz="1600" b="1" spc="-35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for </a:t>
            </a:r>
            <a:r>
              <a:rPr sz="1600" b="1" spc="-5" dirty="0">
                <a:latin typeface="Segoe UI"/>
                <a:cs typeface="Segoe UI"/>
              </a:rPr>
              <a:t>Numerical</a:t>
            </a:r>
            <a:r>
              <a:rPr sz="1600" b="1" spc="-2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columns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39852" y="5660135"/>
            <a:ext cx="941082" cy="77342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16330" y="5742838"/>
            <a:ext cx="1346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7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25652" y="5666232"/>
            <a:ext cx="6477762" cy="732282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483867" y="5708091"/>
            <a:ext cx="41338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Segoe UI"/>
                <a:cs typeface="Segoe UI"/>
              </a:rPr>
              <a:t>Bivariate</a:t>
            </a:r>
            <a:r>
              <a:rPr sz="1600" b="1" spc="-1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Analysis</a:t>
            </a:r>
            <a:r>
              <a:rPr sz="1600" b="1" spc="-4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: Numerical – Categorical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460235" y="1781543"/>
            <a:ext cx="942593" cy="773442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036054" y="1863979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8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022592" y="1805939"/>
            <a:ext cx="5069586" cy="73228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480172" y="1846325"/>
            <a:ext cx="403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Segoe UI"/>
                <a:cs typeface="Segoe UI"/>
              </a:rPr>
              <a:t>Bivariate</a:t>
            </a:r>
            <a:r>
              <a:rPr sz="1600" b="1" spc="-1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Analysis</a:t>
            </a:r>
            <a:r>
              <a:rPr sz="1600" b="1" spc="-4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: Numerical –</a:t>
            </a:r>
            <a:r>
              <a:rPr sz="1600" b="1" spc="-10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Numerical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458711" y="2459735"/>
            <a:ext cx="5731510" cy="799465"/>
            <a:chOff x="6458711" y="2459735"/>
            <a:chExt cx="5731510" cy="799465"/>
          </a:xfrm>
        </p:grpSpPr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05827" y="2473439"/>
              <a:ext cx="5183885" cy="78563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58711" y="2459735"/>
              <a:ext cx="942606" cy="773429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7034530" y="2520188"/>
            <a:ext cx="1779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6565" algn="l"/>
              </a:tabLst>
            </a:pPr>
            <a:r>
              <a:rPr sz="2400" spc="-7" baseline="1736" dirty="0">
                <a:solidFill>
                  <a:srgbClr val="FFFFFF"/>
                </a:solidFill>
                <a:latin typeface="Segoe UI Semibold"/>
                <a:cs typeface="Segoe UI Semibold"/>
              </a:rPr>
              <a:t>9	</a:t>
            </a:r>
            <a:r>
              <a:rPr sz="1800" b="1" spc="-5" dirty="0">
                <a:latin typeface="Segoe UI"/>
                <a:cs typeface="Segoe UI"/>
              </a:rPr>
              <a:t>Correlations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455664" y="3075419"/>
            <a:ext cx="942593" cy="773442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6990715" y="3157854"/>
            <a:ext cx="22097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Segoe UI Semibold"/>
                <a:cs typeface="Segoe UI Semibold"/>
              </a:rPr>
              <a:t>10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42" name="object 4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002780" y="3108960"/>
            <a:ext cx="5186933" cy="784097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7475981" y="3155060"/>
            <a:ext cx="4356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egoe UI"/>
                <a:cs typeface="Segoe UI"/>
              </a:rPr>
              <a:t>Loading</a:t>
            </a:r>
            <a:r>
              <a:rPr sz="1800" b="1" spc="-25" dirty="0">
                <a:latin typeface="Segoe UI"/>
                <a:cs typeface="Segoe UI"/>
              </a:rPr>
              <a:t> </a:t>
            </a:r>
            <a:r>
              <a:rPr sz="1800" b="1" spc="-5" dirty="0">
                <a:latin typeface="Segoe UI"/>
                <a:cs typeface="Segoe UI"/>
              </a:rPr>
              <a:t>Data</a:t>
            </a:r>
            <a:r>
              <a:rPr sz="1800" b="1" spc="-15" dirty="0">
                <a:latin typeface="Segoe UI"/>
                <a:cs typeface="Segoe UI"/>
              </a:rPr>
              <a:t> </a:t>
            </a:r>
            <a:r>
              <a:rPr sz="1800" b="1" spc="-5" dirty="0">
                <a:latin typeface="Segoe UI"/>
                <a:cs typeface="Segoe UI"/>
              </a:rPr>
              <a:t>"previous_application.csv"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469379" y="3691128"/>
            <a:ext cx="941082" cy="773430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7019035" y="3773170"/>
            <a:ext cx="1905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Segoe UI Semibold"/>
                <a:cs typeface="Segoe UI Semibold"/>
              </a:rPr>
              <a:t>11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46" name="object 4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002780" y="3689591"/>
            <a:ext cx="5186933" cy="785634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7475981" y="3736340"/>
            <a:ext cx="18789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"/>
                <a:cs typeface="Segoe UI"/>
              </a:rPr>
              <a:t>Final</a:t>
            </a:r>
            <a:r>
              <a:rPr sz="1800" b="1" spc="-85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Conclusions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749040" y="2606141"/>
            <a:ext cx="2989580" cy="2451100"/>
          </a:xfrm>
          <a:custGeom>
            <a:avLst/>
            <a:gdLst/>
            <a:ahLst/>
            <a:cxnLst/>
            <a:rect l="l" t="t" r="r" b="b"/>
            <a:pathLst>
              <a:path w="2989579" h="2451100">
                <a:moveTo>
                  <a:pt x="475551" y="568807"/>
                </a:moveTo>
                <a:lnTo>
                  <a:pt x="317525" y="423887"/>
                </a:lnTo>
                <a:lnTo>
                  <a:pt x="287223" y="405549"/>
                </a:lnTo>
                <a:lnTo>
                  <a:pt x="252831" y="399440"/>
                </a:lnTo>
                <a:lnTo>
                  <a:pt x="219189" y="405549"/>
                </a:lnTo>
                <a:lnTo>
                  <a:pt x="191109" y="423887"/>
                </a:lnTo>
                <a:lnTo>
                  <a:pt x="29133" y="572427"/>
                </a:lnTo>
                <a:lnTo>
                  <a:pt x="25184" y="572427"/>
                </a:lnTo>
                <a:lnTo>
                  <a:pt x="25184" y="576059"/>
                </a:lnTo>
                <a:lnTo>
                  <a:pt x="21234" y="576059"/>
                </a:lnTo>
                <a:lnTo>
                  <a:pt x="4127" y="603288"/>
                </a:lnTo>
                <a:lnTo>
                  <a:pt x="0" y="633564"/>
                </a:lnTo>
                <a:lnTo>
                  <a:pt x="8458" y="663181"/>
                </a:lnTo>
                <a:lnTo>
                  <a:pt x="29133" y="688365"/>
                </a:lnTo>
                <a:lnTo>
                  <a:pt x="187159" y="833285"/>
                </a:lnTo>
                <a:lnTo>
                  <a:pt x="475551" y="568807"/>
                </a:lnTo>
                <a:close/>
              </a:path>
              <a:path w="2989579" h="2451100">
                <a:moveTo>
                  <a:pt x="831100" y="1579626"/>
                </a:moveTo>
                <a:lnTo>
                  <a:pt x="594067" y="1362240"/>
                </a:lnTo>
                <a:lnTo>
                  <a:pt x="594067" y="2450477"/>
                </a:lnTo>
                <a:lnTo>
                  <a:pt x="831100" y="2233218"/>
                </a:lnTo>
                <a:lnTo>
                  <a:pt x="831100" y="1579626"/>
                </a:lnTo>
                <a:close/>
              </a:path>
              <a:path w="2989579" h="2451100">
                <a:moveTo>
                  <a:pt x="1561198" y="1564055"/>
                </a:moveTo>
                <a:lnTo>
                  <a:pt x="562470" y="644893"/>
                </a:lnTo>
                <a:lnTo>
                  <a:pt x="270116" y="912990"/>
                </a:lnTo>
                <a:lnTo>
                  <a:pt x="1270546" y="1830451"/>
                </a:lnTo>
                <a:lnTo>
                  <a:pt x="1561198" y="1564055"/>
                </a:lnTo>
                <a:close/>
              </a:path>
              <a:path w="2989579" h="2451100">
                <a:moveTo>
                  <a:pt x="1646974" y="1485430"/>
                </a:moveTo>
                <a:lnTo>
                  <a:pt x="1644929" y="1485430"/>
                </a:lnTo>
                <a:lnTo>
                  <a:pt x="1645958" y="1486369"/>
                </a:lnTo>
                <a:lnTo>
                  <a:pt x="1646974" y="1485430"/>
                </a:lnTo>
                <a:close/>
              </a:path>
              <a:path w="2989579" h="2451100">
                <a:moveTo>
                  <a:pt x="2121319" y="1050671"/>
                </a:moveTo>
                <a:lnTo>
                  <a:pt x="1170851" y="1050671"/>
                </a:lnTo>
                <a:lnTo>
                  <a:pt x="1328877" y="1195590"/>
                </a:lnTo>
                <a:lnTo>
                  <a:pt x="1963204" y="1195590"/>
                </a:lnTo>
                <a:lnTo>
                  <a:pt x="2121319" y="1050671"/>
                </a:lnTo>
                <a:close/>
              </a:path>
              <a:path w="2989579" h="2451100">
                <a:moveTo>
                  <a:pt x="2989224" y="255193"/>
                </a:moveTo>
                <a:lnTo>
                  <a:pt x="2978594" y="245440"/>
                </a:lnTo>
                <a:lnTo>
                  <a:pt x="2935224" y="224802"/>
                </a:lnTo>
                <a:lnTo>
                  <a:pt x="2885414" y="217385"/>
                </a:lnTo>
                <a:lnTo>
                  <a:pt x="2213813" y="217385"/>
                </a:lnTo>
                <a:lnTo>
                  <a:pt x="2213813" y="144919"/>
                </a:lnTo>
                <a:lnTo>
                  <a:pt x="2205723" y="99237"/>
                </a:lnTo>
                <a:lnTo>
                  <a:pt x="2183219" y="59474"/>
                </a:lnTo>
                <a:lnTo>
                  <a:pt x="2148967" y="28054"/>
                </a:lnTo>
                <a:lnTo>
                  <a:pt x="2105596" y="7416"/>
                </a:lnTo>
                <a:lnTo>
                  <a:pt x="2055787" y="0"/>
                </a:lnTo>
                <a:lnTo>
                  <a:pt x="1937270" y="0"/>
                </a:lnTo>
                <a:lnTo>
                  <a:pt x="1937270" y="253606"/>
                </a:lnTo>
                <a:lnTo>
                  <a:pt x="1928202" y="296583"/>
                </a:lnTo>
                <a:lnTo>
                  <a:pt x="1903196" y="331050"/>
                </a:lnTo>
                <a:lnTo>
                  <a:pt x="1865604" y="353974"/>
                </a:lnTo>
                <a:lnTo>
                  <a:pt x="1818754" y="362305"/>
                </a:lnTo>
                <a:lnTo>
                  <a:pt x="1771904" y="353974"/>
                </a:lnTo>
                <a:lnTo>
                  <a:pt x="1734312" y="331050"/>
                </a:lnTo>
                <a:lnTo>
                  <a:pt x="1709305" y="296583"/>
                </a:lnTo>
                <a:lnTo>
                  <a:pt x="1700237" y="253606"/>
                </a:lnTo>
                <a:lnTo>
                  <a:pt x="1709305" y="210642"/>
                </a:lnTo>
                <a:lnTo>
                  <a:pt x="1734312" y="176174"/>
                </a:lnTo>
                <a:lnTo>
                  <a:pt x="1771904" y="153238"/>
                </a:lnTo>
                <a:lnTo>
                  <a:pt x="1818754" y="144919"/>
                </a:lnTo>
                <a:lnTo>
                  <a:pt x="1842274" y="146964"/>
                </a:lnTo>
                <a:lnTo>
                  <a:pt x="1884870" y="163258"/>
                </a:lnTo>
                <a:lnTo>
                  <a:pt x="1917268" y="192976"/>
                </a:lnTo>
                <a:lnTo>
                  <a:pt x="1935048" y="232041"/>
                </a:lnTo>
                <a:lnTo>
                  <a:pt x="1937270" y="253606"/>
                </a:lnTo>
                <a:lnTo>
                  <a:pt x="1937270" y="0"/>
                </a:lnTo>
                <a:lnTo>
                  <a:pt x="1581721" y="0"/>
                </a:lnTo>
                <a:lnTo>
                  <a:pt x="1531912" y="7416"/>
                </a:lnTo>
                <a:lnTo>
                  <a:pt x="1488554" y="28054"/>
                </a:lnTo>
                <a:lnTo>
                  <a:pt x="1454289" y="59474"/>
                </a:lnTo>
                <a:lnTo>
                  <a:pt x="1431785" y="99237"/>
                </a:lnTo>
                <a:lnTo>
                  <a:pt x="1423695" y="144919"/>
                </a:lnTo>
                <a:lnTo>
                  <a:pt x="1423695" y="217385"/>
                </a:lnTo>
                <a:lnTo>
                  <a:pt x="752094" y="217385"/>
                </a:lnTo>
                <a:lnTo>
                  <a:pt x="702284" y="224802"/>
                </a:lnTo>
                <a:lnTo>
                  <a:pt x="658926" y="245440"/>
                </a:lnTo>
                <a:lnTo>
                  <a:pt x="624662" y="276860"/>
                </a:lnTo>
                <a:lnTo>
                  <a:pt x="602157" y="316623"/>
                </a:lnTo>
                <a:lnTo>
                  <a:pt x="594067" y="362305"/>
                </a:lnTo>
                <a:lnTo>
                  <a:pt x="594067" y="521716"/>
                </a:lnTo>
                <a:lnTo>
                  <a:pt x="831100" y="739089"/>
                </a:lnTo>
                <a:lnTo>
                  <a:pt x="831100" y="434759"/>
                </a:lnTo>
                <a:lnTo>
                  <a:pt x="1265669" y="434759"/>
                </a:lnTo>
                <a:lnTo>
                  <a:pt x="1265669" y="652145"/>
                </a:lnTo>
                <a:lnTo>
                  <a:pt x="2371839" y="652145"/>
                </a:lnTo>
                <a:lnTo>
                  <a:pt x="2371839" y="434759"/>
                </a:lnTo>
                <a:lnTo>
                  <a:pt x="2793301" y="434759"/>
                </a:lnTo>
                <a:lnTo>
                  <a:pt x="2872359" y="362305"/>
                </a:lnTo>
                <a:lnTo>
                  <a:pt x="2989224" y="255193"/>
                </a:lnTo>
                <a:close/>
              </a:path>
            </a:pathLst>
          </a:custGeom>
          <a:solidFill>
            <a:srgbClr val="000000">
              <a:alpha val="2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265175"/>
            <a:ext cx="11683365" cy="6332220"/>
            <a:chOff x="256031" y="265175"/>
            <a:chExt cx="11683365" cy="6332220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90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495" y="1327403"/>
              <a:ext cx="5688330" cy="52585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951" y="486143"/>
              <a:ext cx="10618470" cy="7612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26666" y="581405"/>
            <a:ext cx="80429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41035" algn="l"/>
              </a:tabLst>
            </a:pPr>
            <a:r>
              <a:rPr sz="2400" b="0" spc="-5" dirty="0">
                <a:latin typeface="Calibri"/>
                <a:cs typeface="Calibri"/>
              </a:rPr>
              <a:t>8.2</a:t>
            </a:r>
            <a:r>
              <a:rPr sz="2400" b="0" spc="5" dirty="0">
                <a:latin typeface="Calibri"/>
                <a:cs typeface="Calibri"/>
              </a:rPr>
              <a:t> </a:t>
            </a:r>
            <a:r>
              <a:rPr sz="2400" b="0" spc="-10" dirty="0">
                <a:latin typeface="Calibri"/>
                <a:cs typeface="Calibri"/>
              </a:rPr>
              <a:t>Correlations </a:t>
            </a:r>
            <a:r>
              <a:rPr sz="2400" b="0" spc="-5" dirty="0">
                <a:latin typeface="Calibri"/>
                <a:cs typeface="Calibri"/>
              </a:rPr>
              <a:t>between</a:t>
            </a:r>
            <a:r>
              <a:rPr sz="2400" b="0" spc="10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numerical</a:t>
            </a:r>
            <a:r>
              <a:rPr sz="2400" b="0" spc="-10" dirty="0">
                <a:latin typeface="Calibri"/>
                <a:cs typeface="Calibri"/>
              </a:rPr>
              <a:t> variables	</a:t>
            </a:r>
            <a:r>
              <a:rPr sz="2400" b="0" spc="-5" dirty="0">
                <a:latin typeface="Calibri"/>
                <a:cs typeface="Calibri"/>
              </a:rPr>
              <a:t>using</a:t>
            </a:r>
            <a:r>
              <a:rPr sz="2400" b="0" spc="-60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"Heatmap's"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8744" y="1437132"/>
            <a:ext cx="5553710" cy="5023485"/>
            <a:chOff x="618744" y="1437132"/>
            <a:chExt cx="5553710" cy="502348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744" y="1437132"/>
              <a:ext cx="5553456" cy="50231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368" y="1470660"/>
              <a:ext cx="5439156" cy="49088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5451" y="1761731"/>
              <a:ext cx="1290065" cy="54789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387597" y="1840737"/>
            <a:ext cx="9493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404040"/>
                </a:solidFill>
                <a:latin typeface="Segoe UI"/>
                <a:cs typeface="Segoe UI"/>
              </a:rPr>
              <a:t>TARGET</a:t>
            </a:r>
            <a:r>
              <a:rPr sz="1600" b="1" spc="-7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600" b="1" spc="-5" dirty="0">
                <a:solidFill>
                  <a:srgbClr val="404040"/>
                </a:solidFill>
                <a:latin typeface="Segoe UI"/>
                <a:cs typeface="Segoe UI"/>
              </a:rPr>
              <a:t>1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828276" y="2167127"/>
            <a:ext cx="2056764" cy="3695065"/>
            <a:chOff x="9828276" y="2167127"/>
            <a:chExt cx="2056764" cy="369506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28276" y="2167127"/>
              <a:ext cx="2056637" cy="36949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47148" y="2624315"/>
              <a:ext cx="1869186" cy="316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58400" y="2791955"/>
              <a:ext cx="1646681" cy="316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15144" y="2959595"/>
              <a:ext cx="1930146" cy="316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74580" y="3127235"/>
              <a:ext cx="1815846" cy="316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45624" y="3294875"/>
              <a:ext cx="1872233" cy="31624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71988" y="3462515"/>
              <a:ext cx="587501" cy="31624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996296" y="2445257"/>
            <a:ext cx="1735455" cy="1240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" algn="ctr">
              <a:lnSpc>
                <a:spcPts val="166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Conclusion</a:t>
            </a:r>
            <a:endParaRPr sz="1400">
              <a:latin typeface="Segoe UI"/>
              <a:cs typeface="Segoe UI"/>
            </a:endParaRPr>
          </a:p>
          <a:p>
            <a:pPr marL="12700" marR="5080" indent="635" algn="ctr">
              <a:lnSpc>
                <a:spcPts val="1320"/>
              </a:lnSpc>
              <a:spcBef>
                <a:spcPts val="25"/>
              </a:spcBef>
            </a:pPr>
            <a:r>
              <a:rPr sz="1100" b="1" dirty="0">
                <a:latin typeface="Calibri"/>
                <a:cs typeface="Calibri"/>
              </a:rPr>
              <a:t>This </a:t>
            </a:r>
            <a:r>
              <a:rPr sz="1100" b="1" spc="-5" dirty="0">
                <a:latin typeface="Calibri"/>
                <a:cs typeface="Calibri"/>
              </a:rPr>
              <a:t>heat map for </a:t>
            </a:r>
            <a:r>
              <a:rPr sz="1100" b="1" dirty="0">
                <a:latin typeface="Calibri"/>
                <a:cs typeface="Calibri"/>
              </a:rPr>
              <a:t>Target 1 is 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also having quite </a:t>
            </a:r>
            <a:r>
              <a:rPr sz="1100" b="1" dirty="0">
                <a:latin typeface="Calibri"/>
                <a:cs typeface="Calibri"/>
              </a:rPr>
              <a:t>a </a:t>
            </a:r>
            <a:r>
              <a:rPr sz="1100" b="1" spc="-5" dirty="0">
                <a:latin typeface="Calibri"/>
                <a:cs typeface="Calibri"/>
              </a:rPr>
              <a:t>same </a:t>
            </a:r>
            <a:r>
              <a:rPr sz="1100" b="1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observation </a:t>
            </a:r>
            <a:r>
              <a:rPr sz="1100" b="1" dirty="0">
                <a:latin typeface="Calibri"/>
                <a:cs typeface="Calibri"/>
              </a:rPr>
              <a:t>just like </a:t>
            </a:r>
            <a:r>
              <a:rPr sz="1100" b="1" spc="-5" dirty="0">
                <a:latin typeface="Calibri"/>
                <a:cs typeface="Calibri"/>
              </a:rPr>
              <a:t>Previous </a:t>
            </a:r>
            <a:r>
              <a:rPr sz="1100" b="1" spc="-24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Target </a:t>
            </a:r>
            <a:r>
              <a:rPr sz="1100" b="1" dirty="0">
                <a:latin typeface="Calibri"/>
                <a:cs typeface="Calibri"/>
              </a:rPr>
              <a:t>0. But </a:t>
            </a:r>
            <a:r>
              <a:rPr sz="1100" b="1" spc="-5" dirty="0">
                <a:latin typeface="Calibri"/>
                <a:cs typeface="Calibri"/>
              </a:rPr>
              <a:t>for few points </a:t>
            </a:r>
            <a:r>
              <a:rPr sz="1100" b="1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are different. They are </a:t>
            </a:r>
            <a:r>
              <a:rPr sz="1100" b="1" dirty="0">
                <a:latin typeface="Calibri"/>
                <a:cs typeface="Calibri"/>
              </a:rPr>
              <a:t>listed 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below.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988677" y="3832352"/>
            <a:ext cx="1701800" cy="187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905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client's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permanent address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does not match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contact address are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having</a:t>
            </a:r>
            <a:r>
              <a:rPr sz="1100" b="1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less</a:t>
            </a:r>
            <a:r>
              <a:rPr sz="1100" b="1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children.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client's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permanent address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does</a:t>
            </a:r>
            <a:r>
              <a:rPr sz="1100" b="1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not</a:t>
            </a:r>
            <a:r>
              <a:rPr sz="1100" b="1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match</a:t>
            </a:r>
            <a:r>
              <a:rPr sz="11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work </a:t>
            </a:r>
            <a:r>
              <a:rPr sz="1100" b="1" spc="-2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address are having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less</a:t>
            </a:r>
            <a:r>
              <a:rPr sz="11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children.</a:t>
            </a:r>
            <a:endParaRPr sz="1100">
              <a:latin typeface="Segoe UI"/>
              <a:cs typeface="Segoe U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41007" y="1466088"/>
            <a:ext cx="3028950" cy="499948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6661531" y="1804162"/>
            <a:ext cx="2723515" cy="4217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762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AMT_CREDIT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inversely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proportional to the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DAYS_BIRTH,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peoples belongs to low-age group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taking</a:t>
            </a:r>
            <a:r>
              <a:rPr sz="11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high</a:t>
            </a:r>
            <a:r>
              <a:rPr sz="11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Credit</a:t>
            </a:r>
            <a:r>
              <a:rPr sz="1100" b="1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amount</a:t>
            </a:r>
            <a:r>
              <a:rPr sz="1100" b="1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100" b="1" spc="2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vice- </a:t>
            </a:r>
            <a:r>
              <a:rPr sz="1100" b="1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versa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99085" marR="46990" indent="-287020">
              <a:lnSpc>
                <a:spcPct val="100000"/>
              </a:lnSpc>
              <a:buClr>
                <a:srgbClr val="FFFFFF"/>
              </a:buClr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dirty="0"/>
              <a:t>	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AMT_CREDIT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inversely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proportional to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the CNT_CHILDREN, </a:t>
            </a:r>
            <a:r>
              <a:rPr sz="1100" b="1" spc="-2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means Credit amount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 higher for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less children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count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client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have and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vice-versa.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AMT_INCOME_TOTAL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inversely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proportional to the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CNT_CHILDREN,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means more income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for less children </a:t>
            </a:r>
            <a:r>
              <a:rPr sz="1100" b="1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client</a:t>
            </a:r>
            <a:r>
              <a:rPr sz="1100" b="1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have and</a:t>
            </a:r>
            <a:r>
              <a:rPr sz="11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vice-versa.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99085" marR="16764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Less</a:t>
            </a:r>
            <a:r>
              <a:rPr sz="11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CNT_CHILDREN</a:t>
            </a:r>
            <a:r>
              <a:rPr sz="11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client</a:t>
            </a:r>
            <a:r>
              <a:rPr sz="11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have</a:t>
            </a:r>
            <a:r>
              <a:rPr sz="1100" b="1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100" b="1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densely</a:t>
            </a:r>
            <a:r>
              <a:rPr sz="11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populated</a:t>
            </a:r>
            <a:r>
              <a:rPr sz="11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area.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99085" marR="24066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AMT_CREDIT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 higher to densely </a:t>
            </a:r>
            <a:r>
              <a:rPr sz="1100" b="1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populated</a:t>
            </a:r>
            <a:r>
              <a:rPr sz="1100" b="1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area.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99085" marR="831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AMT_INCOME_TOTAL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 also higher </a:t>
            </a:r>
            <a:r>
              <a:rPr sz="1100" b="1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1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densely</a:t>
            </a:r>
            <a:r>
              <a:rPr sz="1100" b="1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populated</a:t>
            </a:r>
            <a:r>
              <a:rPr sz="11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area.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462516" y="3442461"/>
            <a:ext cx="437515" cy="365760"/>
          </a:xfrm>
          <a:custGeom>
            <a:avLst/>
            <a:gdLst/>
            <a:ahLst/>
            <a:cxnLst/>
            <a:rect l="l" t="t" r="r" b="b"/>
            <a:pathLst>
              <a:path w="437515" h="365760">
                <a:moveTo>
                  <a:pt x="361187" y="289179"/>
                </a:moveTo>
                <a:lnTo>
                  <a:pt x="361187" y="365379"/>
                </a:lnTo>
                <a:lnTo>
                  <a:pt x="424687" y="333629"/>
                </a:lnTo>
                <a:lnTo>
                  <a:pt x="373887" y="333629"/>
                </a:lnTo>
                <a:lnTo>
                  <a:pt x="373887" y="320929"/>
                </a:lnTo>
                <a:lnTo>
                  <a:pt x="424687" y="320929"/>
                </a:lnTo>
                <a:lnTo>
                  <a:pt x="361187" y="289179"/>
                </a:lnTo>
                <a:close/>
              </a:path>
              <a:path w="437515" h="365760">
                <a:moveTo>
                  <a:pt x="212343" y="6350"/>
                </a:moveTo>
                <a:lnTo>
                  <a:pt x="212343" y="333629"/>
                </a:lnTo>
                <a:lnTo>
                  <a:pt x="361187" y="333629"/>
                </a:lnTo>
                <a:lnTo>
                  <a:pt x="361187" y="327279"/>
                </a:lnTo>
                <a:lnTo>
                  <a:pt x="225043" y="327279"/>
                </a:lnTo>
                <a:lnTo>
                  <a:pt x="218693" y="320929"/>
                </a:lnTo>
                <a:lnTo>
                  <a:pt x="225043" y="320929"/>
                </a:lnTo>
                <a:lnTo>
                  <a:pt x="225043" y="12700"/>
                </a:lnTo>
                <a:lnTo>
                  <a:pt x="218693" y="12700"/>
                </a:lnTo>
                <a:lnTo>
                  <a:pt x="212343" y="6350"/>
                </a:lnTo>
                <a:close/>
              </a:path>
              <a:path w="437515" h="365760">
                <a:moveTo>
                  <a:pt x="424687" y="320929"/>
                </a:moveTo>
                <a:lnTo>
                  <a:pt x="373887" y="320929"/>
                </a:lnTo>
                <a:lnTo>
                  <a:pt x="373887" y="333629"/>
                </a:lnTo>
                <a:lnTo>
                  <a:pt x="424687" y="333629"/>
                </a:lnTo>
                <a:lnTo>
                  <a:pt x="437387" y="327279"/>
                </a:lnTo>
                <a:lnTo>
                  <a:pt x="424687" y="320929"/>
                </a:lnTo>
                <a:close/>
              </a:path>
              <a:path w="437515" h="365760">
                <a:moveTo>
                  <a:pt x="225043" y="320929"/>
                </a:moveTo>
                <a:lnTo>
                  <a:pt x="218693" y="320929"/>
                </a:lnTo>
                <a:lnTo>
                  <a:pt x="225043" y="327279"/>
                </a:lnTo>
                <a:lnTo>
                  <a:pt x="225043" y="320929"/>
                </a:lnTo>
                <a:close/>
              </a:path>
              <a:path w="437515" h="365760">
                <a:moveTo>
                  <a:pt x="361187" y="320929"/>
                </a:moveTo>
                <a:lnTo>
                  <a:pt x="225043" y="320929"/>
                </a:lnTo>
                <a:lnTo>
                  <a:pt x="225043" y="327279"/>
                </a:lnTo>
                <a:lnTo>
                  <a:pt x="361187" y="327279"/>
                </a:lnTo>
                <a:lnTo>
                  <a:pt x="361187" y="320929"/>
                </a:lnTo>
                <a:close/>
              </a:path>
              <a:path w="437515" h="365760">
                <a:moveTo>
                  <a:pt x="225043" y="0"/>
                </a:moveTo>
                <a:lnTo>
                  <a:pt x="0" y="0"/>
                </a:lnTo>
                <a:lnTo>
                  <a:pt x="0" y="12700"/>
                </a:lnTo>
                <a:lnTo>
                  <a:pt x="212343" y="12700"/>
                </a:lnTo>
                <a:lnTo>
                  <a:pt x="212343" y="6350"/>
                </a:lnTo>
                <a:lnTo>
                  <a:pt x="225043" y="6350"/>
                </a:lnTo>
                <a:lnTo>
                  <a:pt x="225043" y="0"/>
                </a:lnTo>
                <a:close/>
              </a:path>
              <a:path w="437515" h="365760">
                <a:moveTo>
                  <a:pt x="225043" y="6350"/>
                </a:moveTo>
                <a:lnTo>
                  <a:pt x="212343" y="6350"/>
                </a:lnTo>
                <a:lnTo>
                  <a:pt x="218693" y="12700"/>
                </a:lnTo>
                <a:lnTo>
                  <a:pt x="225043" y="12700"/>
                </a:lnTo>
                <a:lnTo>
                  <a:pt x="225043" y="63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6603" y="1795272"/>
            <a:ext cx="6991350" cy="14790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42082" y="2058415"/>
            <a:ext cx="6163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Segoe UI"/>
                <a:cs typeface="Segoe UI"/>
              </a:rPr>
              <a:t>9.</a:t>
            </a:r>
            <a:r>
              <a:rPr spc="-25" dirty="0">
                <a:latin typeface="Segoe UI"/>
                <a:cs typeface="Segoe UI"/>
              </a:rPr>
              <a:t> </a:t>
            </a:r>
            <a:r>
              <a:rPr spc="-145" dirty="0">
                <a:latin typeface="Segoe UI"/>
                <a:cs typeface="Segoe UI"/>
              </a:rPr>
              <a:t>Top</a:t>
            </a:r>
            <a:r>
              <a:rPr spc="-10" dirty="0">
                <a:latin typeface="Segoe UI"/>
                <a:cs typeface="Segoe UI"/>
              </a:rPr>
              <a:t> </a:t>
            </a:r>
            <a:r>
              <a:rPr dirty="0"/>
              <a:t>10</a:t>
            </a:r>
            <a:r>
              <a:rPr spc="105" dirty="0"/>
              <a:t> </a:t>
            </a:r>
            <a:r>
              <a:rPr spc="-25" dirty="0"/>
              <a:t>Correlation’s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9412" y="3610771"/>
            <a:ext cx="7179945" cy="2492375"/>
            <a:chOff x="629412" y="3610771"/>
            <a:chExt cx="7179945" cy="24923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12" y="5158739"/>
              <a:ext cx="942606" cy="9441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96384" y="3610774"/>
              <a:ext cx="3413125" cy="2109470"/>
            </a:xfrm>
            <a:custGeom>
              <a:avLst/>
              <a:gdLst/>
              <a:ahLst/>
              <a:cxnLst/>
              <a:rect l="l" t="t" r="r" b="b"/>
              <a:pathLst>
                <a:path w="3413125" h="2109470">
                  <a:moveTo>
                    <a:pt x="818692" y="451421"/>
                  </a:moveTo>
                  <a:lnTo>
                    <a:pt x="808951" y="412521"/>
                  </a:lnTo>
                  <a:lnTo>
                    <a:pt x="785342" y="383197"/>
                  </a:lnTo>
                  <a:lnTo>
                    <a:pt x="781773" y="378752"/>
                  </a:lnTo>
                  <a:lnTo>
                    <a:pt x="740308" y="352120"/>
                  </a:lnTo>
                  <a:lnTo>
                    <a:pt x="733361" y="349821"/>
                  </a:lnTo>
                  <a:lnTo>
                    <a:pt x="733361" y="451319"/>
                  </a:lnTo>
                  <a:lnTo>
                    <a:pt x="725055" y="477901"/>
                  </a:lnTo>
                  <a:lnTo>
                    <a:pt x="702297" y="499592"/>
                  </a:lnTo>
                  <a:lnTo>
                    <a:pt x="668540" y="514223"/>
                  </a:lnTo>
                  <a:lnTo>
                    <a:pt x="627189" y="519595"/>
                  </a:lnTo>
                  <a:lnTo>
                    <a:pt x="585800" y="514223"/>
                  </a:lnTo>
                  <a:lnTo>
                    <a:pt x="552069" y="499630"/>
                  </a:lnTo>
                  <a:lnTo>
                    <a:pt x="529297" y="477951"/>
                  </a:lnTo>
                  <a:lnTo>
                    <a:pt x="520928" y="451421"/>
                  </a:lnTo>
                  <a:lnTo>
                    <a:pt x="529297" y="424840"/>
                  </a:lnTo>
                  <a:lnTo>
                    <a:pt x="552056" y="403186"/>
                  </a:lnTo>
                  <a:lnTo>
                    <a:pt x="585800" y="388569"/>
                  </a:lnTo>
                  <a:lnTo>
                    <a:pt x="627113" y="383197"/>
                  </a:lnTo>
                  <a:lnTo>
                    <a:pt x="668451" y="388543"/>
                  </a:lnTo>
                  <a:lnTo>
                    <a:pt x="702221" y="403136"/>
                  </a:lnTo>
                  <a:lnTo>
                    <a:pt x="725004" y="424802"/>
                  </a:lnTo>
                  <a:lnTo>
                    <a:pt x="733361" y="451319"/>
                  </a:lnTo>
                  <a:lnTo>
                    <a:pt x="733361" y="349821"/>
                  </a:lnTo>
                  <a:lnTo>
                    <a:pt x="687730" y="334657"/>
                  </a:lnTo>
                  <a:lnTo>
                    <a:pt x="627189" y="328371"/>
                  </a:lnTo>
                  <a:lnTo>
                    <a:pt x="566597" y="334657"/>
                  </a:lnTo>
                  <a:lnTo>
                    <a:pt x="514070" y="352094"/>
                  </a:lnTo>
                  <a:lnTo>
                    <a:pt x="472592" y="378701"/>
                  </a:lnTo>
                  <a:lnTo>
                    <a:pt x="445389" y="412457"/>
                  </a:lnTo>
                  <a:lnTo>
                    <a:pt x="435597" y="451319"/>
                  </a:lnTo>
                  <a:lnTo>
                    <a:pt x="445427" y="490194"/>
                  </a:lnTo>
                  <a:lnTo>
                    <a:pt x="472630" y="523925"/>
                  </a:lnTo>
                  <a:lnTo>
                    <a:pt x="514070" y="550545"/>
                  </a:lnTo>
                  <a:lnTo>
                    <a:pt x="566610" y="568020"/>
                  </a:lnTo>
                  <a:lnTo>
                    <a:pt x="627113" y="574319"/>
                  </a:lnTo>
                  <a:lnTo>
                    <a:pt x="687654" y="568071"/>
                  </a:lnTo>
                  <a:lnTo>
                    <a:pt x="740244" y="550621"/>
                  </a:lnTo>
                  <a:lnTo>
                    <a:pt x="781710" y="524002"/>
                  </a:lnTo>
                  <a:lnTo>
                    <a:pt x="785266" y="519595"/>
                  </a:lnTo>
                  <a:lnTo>
                    <a:pt x="808913" y="490258"/>
                  </a:lnTo>
                  <a:lnTo>
                    <a:pt x="818692" y="451421"/>
                  </a:lnTo>
                  <a:close/>
                </a:path>
                <a:path w="3413125" h="2109470">
                  <a:moveTo>
                    <a:pt x="1064310" y="1024115"/>
                  </a:moveTo>
                  <a:lnTo>
                    <a:pt x="969327" y="705599"/>
                  </a:lnTo>
                  <a:lnTo>
                    <a:pt x="942606" y="673493"/>
                  </a:lnTo>
                  <a:lnTo>
                    <a:pt x="891082" y="648817"/>
                  </a:lnTo>
                  <a:lnTo>
                    <a:pt x="851458" y="634898"/>
                  </a:lnTo>
                  <a:lnTo>
                    <a:pt x="809967" y="623455"/>
                  </a:lnTo>
                  <a:lnTo>
                    <a:pt x="766864" y="614578"/>
                  </a:lnTo>
                  <a:lnTo>
                    <a:pt x="697979" y="605701"/>
                  </a:lnTo>
                  <a:lnTo>
                    <a:pt x="626656" y="602488"/>
                  </a:lnTo>
                  <a:lnTo>
                    <a:pt x="590753" y="603326"/>
                  </a:lnTo>
                  <a:lnTo>
                    <a:pt x="520865" y="609523"/>
                  </a:lnTo>
                  <a:lnTo>
                    <a:pt x="444080" y="623417"/>
                  </a:lnTo>
                  <a:lnTo>
                    <a:pt x="403250" y="634631"/>
                  </a:lnTo>
                  <a:lnTo>
                    <a:pt x="364248" y="648271"/>
                  </a:lnTo>
                  <a:lnTo>
                    <a:pt x="327355" y="664248"/>
                  </a:lnTo>
                  <a:lnTo>
                    <a:pt x="290423" y="694702"/>
                  </a:lnTo>
                  <a:lnTo>
                    <a:pt x="189382" y="1024686"/>
                  </a:lnTo>
                  <a:lnTo>
                    <a:pt x="189636" y="1056170"/>
                  </a:lnTo>
                  <a:lnTo>
                    <a:pt x="206895" y="1084618"/>
                  </a:lnTo>
                  <a:lnTo>
                    <a:pt x="238607" y="1107363"/>
                  </a:lnTo>
                  <a:lnTo>
                    <a:pt x="282232" y="1121752"/>
                  </a:lnTo>
                  <a:lnTo>
                    <a:pt x="299148" y="1122375"/>
                  </a:lnTo>
                  <a:lnTo>
                    <a:pt x="314591" y="1118908"/>
                  </a:lnTo>
                  <a:lnTo>
                    <a:pt x="330022" y="1081557"/>
                  </a:lnTo>
                  <a:lnTo>
                    <a:pt x="289496" y="1063434"/>
                  </a:lnTo>
                  <a:lnTo>
                    <a:pt x="278866" y="1055306"/>
                  </a:lnTo>
                  <a:lnTo>
                    <a:pt x="273202" y="1045337"/>
                  </a:lnTo>
                  <a:lnTo>
                    <a:pt x="273316" y="1034402"/>
                  </a:lnTo>
                  <a:lnTo>
                    <a:pt x="368909" y="715149"/>
                  </a:lnTo>
                  <a:lnTo>
                    <a:pt x="406819" y="695667"/>
                  </a:lnTo>
                  <a:lnTo>
                    <a:pt x="472668" y="674992"/>
                  </a:lnTo>
                  <a:lnTo>
                    <a:pt x="536816" y="663321"/>
                  </a:lnTo>
                  <a:lnTo>
                    <a:pt x="596011" y="657987"/>
                  </a:lnTo>
                  <a:lnTo>
                    <a:pt x="627786" y="657085"/>
                  </a:lnTo>
                  <a:lnTo>
                    <a:pt x="657542" y="657974"/>
                  </a:lnTo>
                  <a:lnTo>
                    <a:pt x="716432" y="663257"/>
                  </a:lnTo>
                  <a:lnTo>
                    <a:pt x="780821" y="674979"/>
                  </a:lnTo>
                  <a:lnTo>
                    <a:pt x="847432" y="695921"/>
                  </a:lnTo>
                  <a:lnTo>
                    <a:pt x="885926" y="717410"/>
                  </a:lnTo>
                  <a:lnTo>
                    <a:pt x="980338" y="1033830"/>
                  </a:lnTo>
                  <a:lnTo>
                    <a:pt x="980694" y="1044905"/>
                  </a:lnTo>
                  <a:lnTo>
                    <a:pt x="975144" y="1055039"/>
                  </a:lnTo>
                  <a:lnTo>
                    <a:pt x="964501" y="1063320"/>
                  </a:lnTo>
                  <a:lnTo>
                    <a:pt x="934339" y="1073619"/>
                  </a:lnTo>
                  <a:lnTo>
                    <a:pt x="923544" y="1081519"/>
                  </a:lnTo>
                  <a:lnTo>
                    <a:pt x="918146" y="1091425"/>
                  </a:lnTo>
                  <a:lnTo>
                    <a:pt x="919124" y="1102283"/>
                  </a:lnTo>
                  <a:lnTo>
                    <a:pt x="926579" y="1112050"/>
                  </a:lnTo>
                  <a:lnTo>
                    <a:pt x="938860" y="1118971"/>
                  </a:lnTo>
                  <a:lnTo>
                    <a:pt x="954290" y="1122438"/>
                  </a:lnTo>
                  <a:lnTo>
                    <a:pt x="971207" y="1121816"/>
                  </a:lnTo>
                  <a:lnTo>
                    <a:pt x="1015365" y="1107249"/>
                  </a:lnTo>
                  <a:lnTo>
                    <a:pt x="1047115" y="1084338"/>
                  </a:lnTo>
                  <a:lnTo>
                    <a:pt x="1064285" y="1055738"/>
                  </a:lnTo>
                  <a:lnTo>
                    <a:pt x="1064310" y="1024115"/>
                  </a:lnTo>
                  <a:close/>
                </a:path>
                <a:path w="3413125" h="2109470">
                  <a:moveTo>
                    <a:pt x="1885213" y="232308"/>
                  </a:moveTo>
                  <a:lnTo>
                    <a:pt x="1875472" y="193408"/>
                  </a:lnTo>
                  <a:lnTo>
                    <a:pt x="1851875" y="164084"/>
                  </a:lnTo>
                  <a:lnTo>
                    <a:pt x="1848294" y="159626"/>
                  </a:lnTo>
                  <a:lnTo>
                    <a:pt x="1806829" y="132969"/>
                  </a:lnTo>
                  <a:lnTo>
                    <a:pt x="1799882" y="130670"/>
                  </a:lnTo>
                  <a:lnTo>
                    <a:pt x="1799882" y="232219"/>
                  </a:lnTo>
                  <a:lnTo>
                    <a:pt x="1791576" y="258800"/>
                  </a:lnTo>
                  <a:lnTo>
                    <a:pt x="1768817" y="280479"/>
                  </a:lnTo>
                  <a:lnTo>
                    <a:pt x="1735061" y="295109"/>
                  </a:lnTo>
                  <a:lnTo>
                    <a:pt x="1693710" y="300482"/>
                  </a:lnTo>
                  <a:lnTo>
                    <a:pt x="1652320" y="295109"/>
                  </a:lnTo>
                  <a:lnTo>
                    <a:pt x="1618589" y="280517"/>
                  </a:lnTo>
                  <a:lnTo>
                    <a:pt x="1595818" y="258851"/>
                  </a:lnTo>
                  <a:lnTo>
                    <a:pt x="1587449" y="232308"/>
                  </a:lnTo>
                  <a:lnTo>
                    <a:pt x="1595818" y="205727"/>
                  </a:lnTo>
                  <a:lnTo>
                    <a:pt x="1618576" y="184073"/>
                  </a:lnTo>
                  <a:lnTo>
                    <a:pt x="1652320" y="169468"/>
                  </a:lnTo>
                  <a:lnTo>
                    <a:pt x="1693633" y="164084"/>
                  </a:lnTo>
                  <a:lnTo>
                    <a:pt x="1734972" y="169430"/>
                  </a:lnTo>
                  <a:lnTo>
                    <a:pt x="1768741" y="184035"/>
                  </a:lnTo>
                  <a:lnTo>
                    <a:pt x="1791525" y="205701"/>
                  </a:lnTo>
                  <a:lnTo>
                    <a:pt x="1799882" y="232219"/>
                  </a:lnTo>
                  <a:lnTo>
                    <a:pt x="1799882" y="130670"/>
                  </a:lnTo>
                  <a:lnTo>
                    <a:pt x="1754251" y="115493"/>
                  </a:lnTo>
                  <a:lnTo>
                    <a:pt x="1693710" y="109220"/>
                  </a:lnTo>
                  <a:lnTo>
                    <a:pt x="1633143" y="115493"/>
                  </a:lnTo>
                  <a:lnTo>
                    <a:pt x="1580553" y="132969"/>
                  </a:lnTo>
                  <a:lnTo>
                    <a:pt x="1539113" y="159575"/>
                  </a:lnTo>
                  <a:lnTo>
                    <a:pt x="1511909" y="193344"/>
                  </a:lnTo>
                  <a:lnTo>
                    <a:pt x="1502117" y="232219"/>
                  </a:lnTo>
                  <a:lnTo>
                    <a:pt x="1511947" y="271081"/>
                  </a:lnTo>
                  <a:lnTo>
                    <a:pt x="1539151" y="304825"/>
                  </a:lnTo>
                  <a:lnTo>
                    <a:pt x="1580591" y="331431"/>
                  </a:lnTo>
                  <a:lnTo>
                    <a:pt x="1633131" y="348907"/>
                  </a:lnTo>
                  <a:lnTo>
                    <a:pt x="1693633" y="355219"/>
                  </a:lnTo>
                  <a:lnTo>
                    <a:pt x="1754187" y="348957"/>
                  </a:lnTo>
                  <a:lnTo>
                    <a:pt x="1806765" y="331508"/>
                  </a:lnTo>
                  <a:lnTo>
                    <a:pt x="1848231" y="304888"/>
                  </a:lnTo>
                  <a:lnTo>
                    <a:pt x="1851787" y="300482"/>
                  </a:lnTo>
                  <a:lnTo>
                    <a:pt x="1875434" y="271145"/>
                  </a:lnTo>
                  <a:lnTo>
                    <a:pt x="1885213" y="232308"/>
                  </a:lnTo>
                  <a:close/>
                </a:path>
                <a:path w="3413125" h="2109470">
                  <a:moveTo>
                    <a:pt x="3079712" y="670521"/>
                  </a:moveTo>
                  <a:lnTo>
                    <a:pt x="3069971" y="631621"/>
                  </a:lnTo>
                  <a:lnTo>
                    <a:pt x="3042793" y="597865"/>
                  </a:lnTo>
                  <a:lnTo>
                    <a:pt x="3001340" y="571233"/>
                  </a:lnTo>
                  <a:lnTo>
                    <a:pt x="2994393" y="568934"/>
                  </a:lnTo>
                  <a:lnTo>
                    <a:pt x="2994393" y="670433"/>
                  </a:lnTo>
                  <a:lnTo>
                    <a:pt x="2986074" y="697014"/>
                  </a:lnTo>
                  <a:lnTo>
                    <a:pt x="2963329" y="718705"/>
                  </a:lnTo>
                  <a:lnTo>
                    <a:pt x="2929572" y="733323"/>
                  </a:lnTo>
                  <a:lnTo>
                    <a:pt x="2888208" y="738695"/>
                  </a:lnTo>
                  <a:lnTo>
                    <a:pt x="2846819" y="733323"/>
                  </a:lnTo>
                  <a:lnTo>
                    <a:pt x="2813088" y="718731"/>
                  </a:lnTo>
                  <a:lnTo>
                    <a:pt x="2790317" y="697064"/>
                  </a:lnTo>
                  <a:lnTo>
                    <a:pt x="2781947" y="670521"/>
                  </a:lnTo>
                  <a:lnTo>
                    <a:pt x="2790329" y="643940"/>
                  </a:lnTo>
                  <a:lnTo>
                    <a:pt x="2813088" y="622287"/>
                  </a:lnTo>
                  <a:lnTo>
                    <a:pt x="2846819" y="607682"/>
                  </a:lnTo>
                  <a:lnTo>
                    <a:pt x="2888132" y="602310"/>
                  </a:lnTo>
                  <a:lnTo>
                    <a:pt x="2929483" y="607644"/>
                  </a:lnTo>
                  <a:lnTo>
                    <a:pt x="2963253" y="622249"/>
                  </a:lnTo>
                  <a:lnTo>
                    <a:pt x="2986024" y="643915"/>
                  </a:lnTo>
                  <a:lnTo>
                    <a:pt x="2994393" y="670433"/>
                  </a:lnTo>
                  <a:lnTo>
                    <a:pt x="2994393" y="568934"/>
                  </a:lnTo>
                  <a:lnTo>
                    <a:pt x="2948762" y="553758"/>
                  </a:lnTo>
                  <a:lnTo>
                    <a:pt x="2888208" y="547484"/>
                  </a:lnTo>
                  <a:lnTo>
                    <a:pt x="2827629" y="553758"/>
                  </a:lnTo>
                  <a:lnTo>
                    <a:pt x="2775089" y="571195"/>
                  </a:lnTo>
                  <a:lnTo>
                    <a:pt x="2733624" y="597814"/>
                  </a:lnTo>
                  <a:lnTo>
                    <a:pt x="2706408" y="631558"/>
                  </a:lnTo>
                  <a:lnTo>
                    <a:pt x="2696629" y="670433"/>
                  </a:lnTo>
                  <a:lnTo>
                    <a:pt x="2706446" y="709307"/>
                  </a:lnTo>
                  <a:lnTo>
                    <a:pt x="2733649" y="743038"/>
                  </a:lnTo>
                  <a:lnTo>
                    <a:pt x="2775089" y="769658"/>
                  </a:lnTo>
                  <a:lnTo>
                    <a:pt x="2827629" y="787120"/>
                  </a:lnTo>
                  <a:lnTo>
                    <a:pt x="2888132" y="793432"/>
                  </a:lnTo>
                  <a:lnTo>
                    <a:pt x="2948686" y="787171"/>
                  </a:lnTo>
                  <a:lnTo>
                    <a:pt x="3001264" y="769721"/>
                  </a:lnTo>
                  <a:lnTo>
                    <a:pt x="3042742" y="743115"/>
                  </a:lnTo>
                  <a:lnTo>
                    <a:pt x="3046298" y="738695"/>
                  </a:lnTo>
                  <a:lnTo>
                    <a:pt x="3069933" y="709358"/>
                  </a:lnTo>
                  <a:lnTo>
                    <a:pt x="3079712" y="670521"/>
                  </a:lnTo>
                  <a:close/>
                </a:path>
                <a:path w="3413125" h="2109470">
                  <a:moveTo>
                    <a:pt x="3325406" y="1243215"/>
                  </a:moveTo>
                  <a:lnTo>
                    <a:pt x="3230486" y="924712"/>
                  </a:lnTo>
                  <a:lnTo>
                    <a:pt x="3203638" y="892594"/>
                  </a:lnTo>
                  <a:lnTo>
                    <a:pt x="3152127" y="867930"/>
                  </a:lnTo>
                  <a:lnTo>
                    <a:pt x="3112490" y="854011"/>
                  </a:lnTo>
                  <a:lnTo>
                    <a:pt x="3070987" y="842568"/>
                  </a:lnTo>
                  <a:lnTo>
                    <a:pt x="3027883" y="833691"/>
                  </a:lnTo>
                  <a:lnTo>
                    <a:pt x="2959011" y="824801"/>
                  </a:lnTo>
                  <a:lnTo>
                    <a:pt x="2887675" y="821601"/>
                  </a:lnTo>
                  <a:lnTo>
                    <a:pt x="2851785" y="822439"/>
                  </a:lnTo>
                  <a:lnTo>
                    <a:pt x="2781884" y="828636"/>
                  </a:lnTo>
                  <a:lnTo>
                    <a:pt x="2705100" y="842530"/>
                  </a:lnTo>
                  <a:lnTo>
                    <a:pt x="2664269" y="853744"/>
                  </a:lnTo>
                  <a:lnTo>
                    <a:pt x="2625267" y="867384"/>
                  </a:lnTo>
                  <a:lnTo>
                    <a:pt x="2588374" y="883361"/>
                  </a:lnTo>
                  <a:lnTo>
                    <a:pt x="2551442" y="913815"/>
                  </a:lnTo>
                  <a:lnTo>
                    <a:pt x="2450401" y="1243787"/>
                  </a:lnTo>
                  <a:lnTo>
                    <a:pt x="2450655" y="1275283"/>
                  </a:lnTo>
                  <a:lnTo>
                    <a:pt x="2467914" y="1303731"/>
                  </a:lnTo>
                  <a:lnTo>
                    <a:pt x="2499626" y="1326476"/>
                  </a:lnTo>
                  <a:lnTo>
                    <a:pt x="2543264" y="1340866"/>
                  </a:lnTo>
                  <a:lnTo>
                    <a:pt x="2560167" y="1341488"/>
                  </a:lnTo>
                  <a:lnTo>
                    <a:pt x="2575610" y="1338021"/>
                  </a:lnTo>
                  <a:lnTo>
                    <a:pt x="2591054" y="1300670"/>
                  </a:lnTo>
                  <a:lnTo>
                    <a:pt x="2550528" y="1282534"/>
                  </a:lnTo>
                  <a:lnTo>
                    <a:pt x="2539885" y="1274419"/>
                  </a:lnTo>
                  <a:lnTo>
                    <a:pt x="2534234" y="1264437"/>
                  </a:lnTo>
                  <a:lnTo>
                    <a:pt x="2534335" y="1253515"/>
                  </a:lnTo>
                  <a:lnTo>
                    <a:pt x="2629928" y="934250"/>
                  </a:lnTo>
                  <a:lnTo>
                    <a:pt x="2667851" y="914781"/>
                  </a:lnTo>
                  <a:lnTo>
                    <a:pt x="2733700" y="894092"/>
                  </a:lnTo>
                  <a:lnTo>
                    <a:pt x="2797835" y="882421"/>
                  </a:lnTo>
                  <a:lnTo>
                    <a:pt x="2857042" y="877100"/>
                  </a:lnTo>
                  <a:lnTo>
                    <a:pt x="2888818" y="876185"/>
                  </a:lnTo>
                  <a:lnTo>
                    <a:pt x="2918561" y="877087"/>
                  </a:lnTo>
                  <a:lnTo>
                    <a:pt x="2977464" y="882357"/>
                  </a:lnTo>
                  <a:lnTo>
                    <a:pt x="3041840" y="894092"/>
                  </a:lnTo>
                  <a:lnTo>
                    <a:pt x="3108464" y="915022"/>
                  </a:lnTo>
                  <a:lnTo>
                    <a:pt x="3146945" y="936510"/>
                  </a:lnTo>
                  <a:lnTo>
                    <a:pt x="3241510" y="1252943"/>
                  </a:lnTo>
                  <a:lnTo>
                    <a:pt x="3241776" y="1264018"/>
                  </a:lnTo>
                  <a:lnTo>
                    <a:pt x="3236176" y="1274140"/>
                  </a:lnTo>
                  <a:lnTo>
                    <a:pt x="3225508" y="1282420"/>
                  </a:lnTo>
                  <a:lnTo>
                    <a:pt x="3195383" y="1292733"/>
                  </a:lnTo>
                  <a:lnTo>
                    <a:pt x="3184575" y="1300619"/>
                  </a:lnTo>
                  <a:lnTo>
                    <a:pt x="3179165" y="1310538"/>
                  </a:lnTo>
                  <a:lnTo>
                    <a:pt x="3180156" y="1321396"/>
                  </a:lnTo>
                  <a:lnTo>
                    <a:pt x="3187585" y="1331163"/>
                  </a:lnTo>
                  <a:lnTo>
                    <a:pt x="3199892" y="1338084"/>
                  </a:lnTo>
                  <a:lnTo>
                    <a:pt x="3215360" y="1341551"/>
                  </a:lnTo>
                  <a:lnTo>
                    <a:pt x="3232264" y="1340929"/>
                  </a:lnTo>
                  <a:lnTo>
                    <a:pt x="3276473" y="1326349"/>
                  </a:lnTo>
                  <a:lnTo>
                    <a:pt x="3308210" y="1303451"/>
                  </a:lnTo>
                  <a:lnTo>
                    <a:pt x="3325355" y="1274838"/>
                  </a:lnTo>
                  <a:lnTo>
                    <a:pt x="3325406" y="1243215"/>
                  </a:lnTo>
                  <a:close/>
                </a:path>
                <a:path w="3413125" h="2109470">
                  <a:moveTo>
                    <a:pt x="3412871" y="1780603"/>
                  </a:moveTo>
                  <a:lnTo>
                    <a:pt x="3327539" y="1780603"/>
                  </a:lnTo>
                  <a:lnTo>
                    <a:pt x="3327539" y="1835391"/>
                  </a:lnTo>
                  <a:lnTo>
                    <a:pt x="3327539" y="2054491"/>
                  </a:lnTo>
                  <a:lnTo>
                    <a:pt x="85318" y="2054491"/>
                  </a:lnTo>
                  <a:lnTo>
                    <a:pt x="85318" y="1616113"/>
                  </a:lnTo>
                  <a:lnTo>
                    <a:pt x="1194498" y="1616113"/>
                  </a:lnTo>
                  <a:lnTo>
                    <a:pt x="1194498" y="1561274"/>
                  </a:lnTo>
                  <a:lnTo>
                    <a:pt x="1194498" y="1397012"/>
                  </a:lnTo>
                  <a:lnTo>
                    <a:pt x="2218359" y="1397012"/>
                  </a:lnTo>
                  <a:lnTo>
                    <a:pt x="2218359" y="1835391"/>
                  </a:lnTo>
                  <a:lnTo>
                    <a:pt x="3327539" y="1835391"/>
                  </a:lnTo>
                  <a:lnTo>
                    <a:pt x="3327539" y="1780603"/>
                  </a:lnTo>
                  <a:lnTo>
                    <a:pt x="3101441" y="1780603"/>
                  </a:lnTo>
                  <a:lnTo>
                    <a:pt x="3101441" y="1040523"/>
                  </a:lnTo>
                  <a:lnTo>
                    <a:pt x="3098088" y="1029855"/>
                  </a:lnTo>
                  <a:lnTo>
                    <a:pt x="3088944" y="1021156"/>
                  </a:lnTo>
                  <a:lnTo>
                    <a:pt x="3075394" y="1015288"/>
                  </a:lnTo>
                  <a:lnTo>
                    <a:pt x="3058782" y="1013129"/>
                  </a:lnTo>
                  <a:lnTo>
                    <a:pt x="3042170" y="1015288"/>
                  </a:lnTo>
                  <a:lnTo>
                    <a:pt x="3028607" y="1021156"/>
                  </a:lnTo>
                  <a:lnTo>
                    <a:pt x="3019475" y="1029855"/>
                  </a:lnTo>
                  <a:lnTo>
                    <a:pt x="3016123" y="1040523"/>
                  </a:lnTo>
                  <a:lnTo>
                    <a:pt x="3016123" y="1780603"/>
                  </a:lnTo>
                  <a:lnTo>
                    <a:pt x="2930804" y="1780603"/>
                  </a:lnTo>
                  <a:lnTo>
                    <a:pt x="2930804" y="1315008"/>
                  </a:lnTo>
                  <a:lnTo>
                    <a:pt x="2845473" y="1315008"/>
                  </a:lnTo>
                  <a:lnTo>
                    <a:pt x="2845473" y="1780603"/>
                  </a:lnTo>
                  <a:lnTo>
                    <a:pt x="2760154" y="1780603"/>
                  </a:lnTo>
                  <a:lnTo>
                    <a:pt x="2760154" y="1040523"/>
                  </a:lnTo>
                  <a:lnTo>
                    <a:pt x="2756801" y="1029855"/>
                  </a:lnTo>
                  <a:lnTo>
                    <a:pt x="2747657" y="1021156"/>
                  </a:lnTo>
                  <a:lnTo>
                    <a:pt x="2734106" y="1015288"/>
                  </a:lnTo>
                  <a:lnTo>
                    <a:pt x="2717495" y="1013129"/>
                  </a:lnTo>
                  <a:lnTo>
                    <a:pt x="2700883" y="1015288"/>
                  </a:lnTo>
                  <a:lnTo>
                    <a:pt x="2687320" y="1021156"/>
                  </a:lnTo>
                  <a:lnTo>
                    <a:pt x="2678188" y="1029855"/>
                  </a:lnTo>
                  <a:lnTo>
                    <a:pt x="2674836" y="1040523"/>
                  </a:lnTo>
                  <a:lnTo>
                    <a:pt x="2674836" y="1780603"/>
                  </a:lnTo>
                  <a:lnTo>
                    <a:pt x="2303678" y="1780603"/>
                  </a:lnTo>
                  <a:lnTo>
                    <a:pt x="2303678" y="1397012"/>
                  </a:lnTo>
                  <a:lnTo>
                    <a:pt x="2303678" y="1342161"/>
                  </a:lnTo>
                  <a:lnTo>
                    <a:pt x="1906943" y="1342161"/>
                  </a:lnTo>
                  <a:lnTo>
                    <a:pt x="1906943" y="493344"/>
                  </a:lnTo>
                  <a:lnTo>
                    <a:pt x="1908035" y="493344"/>
                  </a:lnTo>
                  <a:lnTo>
                    <a:pt x="1920100" y="492226"/>
                  </a:lnTo>
                  <a:lnTo>
                    <a:pt x="1977783" y="434505"/>
                  </a:lnTo>
                  <a:lnTo>
                    <a:pt x="1990229" y="417296"/>
                  </a:lnTo>
                  <a:lnTo>
                    <a:pt x="2263648" y="39382"/>
                  </a:lnTo>
                  <a:lnTo>
                    <a:pt x="2268016" y="28917"/>
                  </a:lnTo>
                  <a:lnTo>
                    <a:pt x="2265845" y="18554"/>
                  </a:lnTo>
                  <a:lnTo>
                    <a:pt x="2257742" y="9461"/>
                  </a:lnTo>
                  <a:lnTo>
                    <a:pt x="2244344" y="2857"/>
                  </a:lnTo>
                  <a:lnTo>
                    <a:pt x="2227986" y="0"/>
                  </a:lnTo>
                  <a:lnTo>
                    <a:pt x="2211781" y="1409"/>
                  </a:lnTo>
                  <a:lnTo>
                    <a:pt x="2197582" y="6616"/>
                  </a:lnTo>
                  <a:lnTo>
                    <a:pt x="2187219" y="15189"/>
                  </a:lnTo>
                  <a:lnTo>
                    <a:pt x="2186902" y="15646"/>
                  </a:lnTo>
                  <a:lnTo>
                    <a:pt x="2186609" y="16090"/>
                  </a:lnTo>
                  <a:lnTo>
                    <a:pt x="2186330" y="16319"/>
                  </a:lnTo>
                  <a:lnTo>
                    <a:pt x="1896237" y="417296"/>
                  </a:lnTo>
                  <a:lnTo>
                    <a:pt x="1872551" y="408266"/>
                  </a:lnTo>
                  <a:lnTo>
                    <a:pt x="1847875" y="400469"/>
                  </a:lnTo>
                  <a:lnTo>
                    <a:pt x="1822323" y="393954"/>
                  </a:lnTo>
                  <a:lnTo>
                    <a:pt x="1821764" y="393852"/>
                  </a:lnTo>
                  <a:lnTo>
                    <a:pt x="1821764" y="452996"/>
                  </a:lnTo>
                  <a:lnTo>
                    <a:pt x="1821764" y="1342161"/>
                  </a:lnTo>
                  <a:lnTo>
                    <a:pt x="1736432" y="1342161"/>
                  </a:lnTo>
                  <a:lnTo>
                    <a:pt x="1736432" y="876782"/>
                  </a:lnTo>
                  <a:lnTo>
                    <a:pt x="1651114" y="876782"/>
                  </a:lnTo>
                  <a:lnTo>
                    <a:pt x="1651114" y="1342161"/>
                  </a:lnTo>
                  <a:lnTo>
                    <a:pt x="1565795" y="1342161"/>
                  </a:lnTo>
                  <a:lnTo>
                    <a:pt x="1565795" y="452945"/>
                  </a:lnTo>
                  <a:lnTo>
                    <a:pt x="1576920" y="449643"/>
                  </a:lnTo>
                  <a:lnTo>
                    <a:pt x="1631543" y="438823"/>
                  </a:lnTo>
                  <a:lnTo>
                    <a:pt x="1672259" y="435140"/>
                  </a:lnTo>
                  <a:lnTo>
                    <a:pt x="1692821" y="434505"/>
                  </a:lnTo>
                  <a:lnTo>
                    <a:pt x="1694205" y="434505"/>
                  </a:lnTo>
                  <a:lnTo>
                    <a:pt x="1734845" y="436524"/>
                  </a:lnTo>
                  <a:lnTo>
                    <a:pt x="1774837" y="441744"/>
                  </a:lnTo>
                  <a:lnTo>
                    <a:pt x="1821764" y="452996"/>
                  </a:lnTo>
                  <a:lnTo>
                    <a:pt x="1821764" y="393852"/>
                  </a:lnTo>
                  <a:lnTo>
                    <a:pt x="1770900" y="384975"/>
                  </a:lnTo>
                  <a:lnTo>
                    <a:pt x="1719846" y="380466"/>
                  </a:lnTo>
                  <a:lnTo>
                    <a:pt x="1694065" y="379730"/>
                  </a:lnTo>
                  <a:lnTo>
                    <a:pt x="1692706" y="379730"/>
                  </a:lnTo>
                  <a:lnTo>
                    <a:pt x="1640928" y="382257"/>
                  </a:lnTo>
                  <a:lnTo>
                    <a:pt x="1590040" y="388835"/>
                  </a:lnTo>
                  <a:lnTo>
                    <a:pt x="1538630" y="400532"/>
                  </a:lnTo>
                  <a:lnTo>
                    <a:pt x="1490713" y="417245"/>
                  </a:lnTo>
                  <a:lnTo>
                    <a:pt x="1200619" y="16319"/>
                  </a:lnTo>
                  <a:lnTo>
                    <a:pt x="1190561" y="7581"/>
                  </a:lnTo>
                  <a:lnTo>
                    <a:pt x="1176540" y="2171"/>
                  </a:lnTo>
                  <a:lnTo>
                    <a:pt x="1160386" y="533"/>
                  </a:lnTo>
                  <a:lnTo>
                    <a:pt x="1143914" y="3086"/>
                  </a:lnTo>
                  <a:lnTo>
                    <a:pt x="1130261" y="9525"/>
                  </a:lnTo>
                  <a:lnTo>
                    <a:pt x="1121829" y="18491"/>
                  </a:lnTo>
                  <a:lnTo>
                    <a:pt x="1119251" y="28829"/>
                  </a:lnTo>
                  <a:lnTo>
                    <a:pt x="1123226" y="39382"/>
                  </a:lnTo>
                  <a:lnTo>
                    <a:pt x="1440230" y="477481"/>
                  </a:lnTo>
                  <a:lnTo>
                    <a:pt x="1478838" y="492912"/>
                  </a:lnTo>
                  <a:lnTo>
                    <a:pt x="1480324" y="492912"/>
                  </a:lnTo>
                  <a:lnTo>
                    <a:pt x="1480324" y="1342161"/>
                  </a:lnTo>
                  <a:lnTo>
                    <a:pt x="1109179" y="1342161"/>
                  </a:lnTo>
                  <a:lnTo>
                    <a:pt x="1109179" y="1561274"/>
                  </a:lnTo>
                  <a:lnTo>
                    <a:pt x="840422" y="1561274"/>
                  </a:lnTo>
                  <a:lnTo>
                    <a:pt x="840422" y="821410"/>
                  </a:lnTo>
                  <a:lnTo>
                    <a:pt x="837069" y="810755"/>
                  </a:lnTo>
                  <a:lnTo>
                    <a:pt x="827925" y="802043"/>
                  </a:lnTo>
                  <a:lnTo>
                    <a:pt x="814362" y="796175"/>
                  </a:lnTo>
                  <a:lnTo>
                    <a:pt x="797750" y="794029"/>
                  </a:lnTo>
                  <a:lnTo>
                    <a:pt x="781151" y="796175"/>
                  </a:lnTo>
                  <a:lnTo>
                    <a:pt x="767588" y="802043"/>
                  </a:lnTo>
                  <a:lnTo>
                    <a:pt x="758444" y="810755"/>
                  </a:lnTo>
                  <a:lnTo>
                    <a:pt x="755091" y="821410"/>
                  </a:lnTo>
                  <a:lnTo>
                    <a:pt x="755091" y="1561338"/>
                  </a:lnTo>
                  <a:lnTo>
                    <a:pt x="669772" y="1561338"/>
                  </a:lnTo>
                  <a:lnTo>
                    <a:pt x="669772" y="1095895"/>
                  </a:lnTo>
                  <a:lnTo>
                    <a:pt x="584454" y="1095895"/>
                  </a:lnTo>
                  <a:lnTo>
                    <a:pt x="584454" y="1561338"/>
                  </a:lnTo>
                  <a:lnTo>
                    <a:pt x="499135" y="1561338"/>
                  </a:lnTo>
                  <a:lnTo>
                    <a:pt x="499135" y="821410"/>
                  </a:lnTo>
                  <a:lnTo>
                    <a:pt x="495782" y="810755"/>
                  </a:lnTo>
                  <a:lnTo>
                    <a:pt x="486638" y="802043"/>
                  </a:lnTo>
                  <a:lnTo>
                    <a:pt x="473075" y="796175"/>
                  </a:lnTo>
                  <a:lnTo>
                    <a:pt x="456463" y="794029"/>
                  </a:lnTo>
                  <a:lnTo>
                    <a:pt x="439864" y="796175"/>
                  </a:lnTo>
                  <a:lnTo>
                    <a:pt x="426300" y="802043"/>
                  </a:lnTo>
                  <a:lnTo>
                    <a:pt x="417156" y="810755"/>
                  </a:lnTo>
                  <a:lnTo>
                    <a:pt x="413804" y="821410"/>
                  </a:lnTo>
                  <a:lnTo>
                    <a:pt x="413804" y="1561338"/>
                  </a:lnTo>
                  <a:lnTo>
                    <a:pt x="0" y="1561338"/>
                  </a:lnTo>
                  <a:lnTo>
                    <a:pt x="0" y="2109266"/>
                  </a:lnTo>
                  <a:lnTo>
                    <a:pt x="3412871" y="2109266"/>
                  </a:lnTo>
                  <a:lnTo>
                    <a:pt x="3412871" y="2054491"/>
                  </a:lnTo>
                  <a:lnTo>
                    <a:pt x="3412871" y="1780603"/>
                  </a:lnTo>
                  <a:close/>
                </a:path>
              </a:pathLst>
            </a:custGeom>
            <a:solidFill>
              <a:srgbClr val="FFFFFF">
                <a:alpha val="819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265175"/>
            <a:ext cx="11683365" cy="6332220"/>
            <a:chOff x="256031" y="265175"/>
            <a:chExt cx="11683365" cy="6332220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90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2023" y="444995"/>
              <a:ext cx="3835146" cy="7612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0584" y="397763"/>
              <a:ext cx="938022" cy="82524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22165" y="555701"/>
            <a:ext cx="3140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latin typeface="Calibri"/>
                <a:cs typeface="Calibri"/>
              </a:rPr>
              <a:t>9.</a:t>
            </a:r>
            <a:r>
              <a:rPr sz="2400" b="0" dirty="0">
                <a:latin typeface="Calibri"/>
                <a:cs typeface="Calibri"/>
              </a:rPr>
              <a:t>1</a:t>
            </a:r>
            <a:r>
              <a:rPr sz="2400" b="0" spc="-285" dirty="0">
                <a:latin typeface="Calibri"/>
                <a:cs typeface="Calibri"/>
              </a:rPr>
              <a:t> </a:t>
            </a:r>
            <a:r>
              <a:rPr sz="3600" b="0" spc="-7" baseline="1157" dirty="0">
                <a:latin typeface="Segoe UI"/>
                <a:cs typeface="Segoe UI"/>
              </a:rPr>
              <a:t>Cor</a:t>
            </a:r>
            <a:r>
              <a:rPr sz="3600" b="0" spc="-52" baseline="1157" dirty="0">
                <a:latin typeface="Segoe UI"/>
                <a:cs typeface="Segoe UI"/>
              </a:rPr>
              <a:t>r</a:t>
            </a:r>
            <a:r>
              <a:rPr sz="3600" b="0" baseline="1157" dirty="0">
                <a:latin typeface="Segoe UI"/>
                <a:cs typeface="Segoe UI"/>
              </a:rPr>
              <a:t>elati</a:t>
            </a:r>
            <a:r>
              <a:rPr sz="3600" b="0" spc="-15" baseline="1157" dirty="0">
                <a:latin typeface="Segoe UI"/>
                <a:cs typeface="Segoe UI"/>
              </a:rPr>
              <a:t>o</a:t>
            </a:r>
            <a:r>
              <a:rPr sz="3600" b="0" baseline="1157" dirty="0">
                <a:latin typeface="Segoe UI"/>
                <a:cs typeface="Segoe UI"/>
              </a:rPr>
              <a:t>n</a:t>
            </a:r>
            <a:r>
              <a:rPr sz="3600" b="0" spc="-217" baseline="1157" dirty="0">
                <a:latin typeface="Segoe UI"/>
                <a:cs typeface="Segoe UI"/>
              </a:rPr>
              <a:t> </a:t>
            </a:r>
            <a:r>
              <a:rPr sz="3600" b="0" spc="-104" baseline="1157" dirty="0">
                <a:latin typeface="Segoe UI"/>
                <a:cs typeface="Segoe UI"/>
              </a:rPr>
              <a:t>R</a:t>
            </a:r>
            <a:r>
              <a:rPr sz="3600" b="0" baseline="1157" dirty="0">
                <a:latin typeface="Segoe UI"/>
                <a:cs typeface="Segoe UI"/>
              </a:rPr>
              <a:t>emarks</a:t>
            </a:r>
            <a:endParaRPr sz="3600" baseline="1157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92267" y="2807207"/>
            <a:ext cx="6654165" cy="2824480"/>
            <a:chOff x="5192267" y="2807207"/>
            <a:chExt cx="6654165" cy="282448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0087" y="2807207"/>
              <a:ext cx="5045963" cy="28239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39711" y="2840735"/>
              <a:ext cx="4931663" cy="27096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2267" y="3797807"/>
              <a:ext cx="1861565" cy="140131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587365" y="3980433"/>
            <a:ext cx="10350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10" dirty="0">
                <a:latin typeface="Cambria"/>
                <a:cs typeface="Cambria"/>
              </a:rPr>
              <a:t>V/s</a:t>
            </a:r>
            <a:endParaRPr sz="4800">
              <a:latin typeface="Cambria"/>
              <a:cs typeface="Cambr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80059" y="2305811"/>
            <a:ext cx="5046345" cy="3325495"/>
            <a:chOff x="480059" y="2305811"/>
            <a:chExt cx="5046345" cy="332549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059" y="2807207"/>
              <a:ext cx="5045964" cy="28239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683" y="2840735"/>
              <a:ext cx="4931664" cy="27096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3643" y="2305811"/>
              <a:ext cx="1532382" cy="59969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889505" y="2390902"/>
            <a:ext cx="1066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Segoe UI"/>
                <a:cs typeface="Segoe UI"/>
              </a:rPr>
              <a:t>TARGET</a:t>
            </a:r>
            <a:r>
              <a:rPr sz="1800" b="1" spc="-80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0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06383" y="2220455"/>
            <a:ext cx="1434846" cy="60123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573261" y="2305558"/>
            <a:ext cx="1065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Segoe UI"/>
                <a:cs typeface="Segoe UI"/>
              </a:rPr>
              <a:t>TARGET</a:t>
            </a:r>
            <a:r>
              <a:rPr sz="1800" b="1" spc="-85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1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055" y="1350251"/>
            <a:ext cx="9082278" cy="87555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782572" y="1435049"/>
            <a:ext cx="862584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 indent="-4565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56565" algn="l"/>
                <a:tab pos="469900" algn="l"/>
              </a:tabLst>
            </a:pPr>
            <a:r>
              <a:rPr sz="1800" spc="-60" dirty="0">
                <a:solidFill>
                  <a:srgbClr val="FFFFFF"/>
                </a:solidFill>
                <a:latin typeface="Segoe UI"/>
                <a:cs typeface="Segoe UI"/>
              </a:rPr>
              <a:t>Top</a:t>
            </a:r>
            <a:r>
              <a:rPr sz="18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10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correlations</a:t>
            </a:r>
            <a:r>
              <a:rPr sz="18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between</a:t>
            </a:r>
            <a:r>
              <a:rPr sz="18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both</a:t>
            </a:r>
            <a:r>
              <a:rPr sz="1800" spc="4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Default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Segoe UI"/>
                <a:cs typeface="Segoe UI"/>
              </a:rPr>
              <a:t>(TARGET</a:t>
            </a:r>
            <a:r>
              <a:rPr sz="18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1)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non</a:t>
            </a:r>
            <a:r>
              <a:rPr sz="18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default(TARGET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0)</a:t>
            </a:r>
            <a:endParaRPr sz="1800">
              <a:latin typeface="Segoe UI"/>
              <a:cs typeface="Segoe UI"/>
            </a:endParaRPr>
          </a:p>
          <a:p>
            <a:pPr marL="469265"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clients</a:t>
            </a:r>
            <a:r>
              <a:rPr sz="18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are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 almost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same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level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different variables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8740" y="1367027"/>
            <a:ext cx="9239250" cy="21069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47670" y="1599438"/>
            <a:ext cx="7004684" cy="14160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317115" marR="5080" indent="-2305050">
              <a:lnSpc>
                <a:spcPts val="5190"/>
              </a:lnSpc>
              <a:spcBef>
                <a:spcPts val="745"/>
              </a:spcBef>
              <a:tabLst>
                <a:tab pos="926465" algn="l"/>
                <a:tab pos="2434590" algn="l"/>
              </a:tabLst>
            </a:pPr>
            <a:r>
              <a:rPr dirty="0"/>
              <a:t>10.	Loan		</a:t>
            </a:r>
            <a:r>
              <a:rPr spc="-5" dirty="0"/>
              <a:t>Distributions</a:t>
            </a:r>
            <a:r>
              <a:rPr spc="-35" dirty="0"/>
              <a:t> </a:t>
            </a:r>
            <a:r>
              <a:rPr spc="-5" dirty="0"/>
              <a:t>and </a:t>
            </a:r>
            <a:r>
              <a:rPr spc="-1185" dirty="0"/>
              <a:t> </a:t>
            </a:r>
            <a:r>
              <a:rPr spc="-5" dirty="0"/>
              <a:t>Purposes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9412" y="2971067"/>
            <a:ext cx="8078470" cy="3131820"/>
            <a:chOff x="629412" y="2971067"/>
            <a:chExt cx="8078470" cy="31318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12" y="5158739"/>
              <a:ext cx="942606" cy="9441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81223" y="3562387"/>
              <a:ext cx="1562735" cy="1554480"/>
            </a:xfrm>
            <a:custGeom>
              <a:avLst/>
              <a:gdLst/>
              <a:ahLst/>
              <a:cxnLst/>
              <a:rect l="l" t="t" r="r" b="b"/>
              <a:pathLst>
                <a:path w="1562735" h="1554479">
                  <a:moveTo>
                    <a:pt x="1259420" y="579018"/>
                  </a:moveTo>
                  <a:lnTo>
                    <a:pt x="994079" y="326809"/>
                  </a:lnTo>
                  <a:lnTo>
                    <a:pt x="284022" y="1001750"/>
                  </a:lnTo>
                  <a:lnTo>
                    <a:pt x="284022" y="1554378"/>
                  </a:lnTo>
                  <a:lnTo>
                    <a:pt x="441172" y="1397228"/>
                  </a:lnTo>
                  <a:lnTo>
                    <a:pt x="426034" y="1397228"/>
                  </a:lnTo>
                  <a:lnTo>
                    <a:pt x="426034" y="1113053"/>
                  </a:lnTo>
                  <a:lnTo>
                    <a:pt x="710057" y="1113053"/>
                  </a:lnTo>
                  <a:lnTo>
                    <a:pt x="710057" y="1128356"/>
                  </a:lnTo>
                  <a:lnTo>
                    <a:pt x="725360" y="1113053"/>
                  </a:lnTo>
                  <a:lnTo>
                    <a:pt x="1259420" y="579018"/>
                  </a:lnTo>
                  <a:close/>
                </a:path>
                <a:path w="1562735" h="1554479">
                  <a:moveTo>
                    <a:pt x="1562138" y="142100"/>
                  </a:moveTo>
                  <a:lnTo>
                    <a:pt x="1372781" y="142100"/>
                  </a:lnTo>
                  <a:lnTo>
                    <a:pt x="1372781" y="359968"/>
                  </a:lnTo>
                  <a:lnTo>
                    <a:pt x="994079" y="0"/>
                  </a:lnTo>
                  <a:lnTo>
                    <a:pt x="0" y="947280"/>
                  </a:lnTo>
                  <a:lnTo>
                    <a:pt x="106502" y="1037272"/>
                  </a:lnTo>
                  <a:lnTo>
                    <a:pt x="994079" y="194195"/>
                  </a:lnTo>
                  <a:lnTo>
                    <a:pt x="1327518" y="510908"/>
                  </a:lnTo>
                  <a:lnTo>
                    <a:pt x="1562138" y="276313"/>
                  </a:lnTo>
                  <a:lnTo>
                    <a:pt x="1562138" y="142100"/>
                  </a:lnTo>
                  <a:close/>
                </a:path>
              </a:pathLst>
            </a:custGeom>
            <a:solidFill>
              <a:srgbClr val="FFFFFF">
                <a:alpha val="8078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31739" y="5179466"/>
              <a:ext cx="955675" cy="563880"/>
            </a:xfrm>
            <a:custGeom>
              <a:avLst/>
              <a:gdLst/>
              <a:ahLst/>
              <a:cxnLst/>
              <a:rect l="l" t="t" r="r" b="b"/>
              <a:pathLst>
                <a:path w="955675" h="563879">
                  <a:moveTo>
                    <a:pt x="454418" y="461327"/>
                  </a:moveTo>
                  <a:lnTo>
                    <a:pt x="444207" y="421424"/>
                  </a:lnTo>
                  <a:lnTo>
                    <a:pt x="416382" y="388835"/>
                  </a:lnTo>
                  <a:lnTo>
                    <a:pt x="375119" y="366864"/>
                  </a:lnTo>
                  <a:lnTo>
                    <a:pt x="324586" y="358813"/>
                  </a:lnTo>
                  <a:lnTo>
                    <a:pt x="274040" y="366864"/>
                  </a:lnTo>
                  <a:lnTo>
                    <a:pt x="232778" y="388835"/>
                  </a:lnTo>
                  <a:lnTo>
                    <a:pt x="204952" y="421424"/>
                  </a:lnTo>
                  <a:lnTo>
                    <a:pt x="194754" y="461327"/>
                  </a:lnTo>
                  <a:lnTo>
                    <a:pt x="204952" y="501230"/>
                  </a:lnTo>
                  <a:lnTo>
                    <a:pt x="232778" y="533819"/>
                  </a:lnTo>
                  <a:lnTo>
                    <a:pt x="274040" y="555790"/>
                  </a:lnTo>
                  <a:lnTo>
                    <a:pt x="324586" y="563841"/>
                  </a:lnTo>
                  <a:lnTo>
                    <a:pt x="357949" y="558533"/>
                  </a:lnTo>
                  <a:lnTo>
                    <a:pt x="447662" y="487718"/>
                  </a:lnTo>
                  <a:lnTo>
                    <a:pt x="454418" y="461327"/>
                  </a:lnTo>
                  <a:close/>
                </a:path>
                <a:path w="955675" h="563879">
                  <a:moveTo>
                    <a:pt x="955065" y="87312"/>
                  </a:moveTo>
                  <a:lnTo>
                    <a:pt x="909053" y="51257"/>
                  </a:lnTo>
                  <a:lnTo>
                    <a:pt x="861529" y="16751"/>
                  </a:lnTo>
                  <a:lnTo>
                    <a:pt x="814819" y="1905"/>
                  </a:lnTo>
                  <a:lnTo>
                    <a:pt x="788733" y="0"/>
                  </a:lnTo>
                  <a:lnTo>
                    <a:pt x="503097" y="0"/>
                  </a:lnTo>
                  <a:lnTo>
                    <a:pt x="503097" y="51257"/>
                  </a:lnTo>
                  <a:lnTo>
                    <a:pt x="503097" y="205028"/>
                  </a:lnTo>
                  <a:lnTo>
                    <a:pt x="92506" y="205028"/>
                  </a:lnTo>
                  <a:lnTo>
                    <a:pt x="267779" y="66636"/>
                  </a:lnTo>
                  <a:lnTo>
                    <a:pt x="278079" y="59905"/>
                  </a:lnTo>
                  <a:lnTo>
                    <a:pt x="289280" y="55105"/>
                  </a:lnTo>
                  <a:lnTo>
                    <a:pt x="301104" y="52222"/>
                  </a:lnTo>
                  <a:lnTo>
                    <a:pt x="313220" y="51257"/>
                  </a:lnTo>
                  <a:lnTo>
                    <a:pt x="503097" y="51257"/>
                  </a:lnTo>
                  <a:lnTo>
                    <a:pt x="503097" y="0"/>
                  </a:lnTo>
                  <a:lnTo>
                    <a:pt x="313220" y="0"/>
                  </a:lnTo>
                  <a:lnTo>
                    <a:pt x="287807" y="1905"/>
                  </a:lnTo>
                  <a:lnTo>
                    <a:pt x="240652" y="16751"/>
                  </a:lnTo>
                  <a:lnTo>
                    <a:pt x="19481" y="189661"/>
                  </a:lnTo>
                  <a:lnTo>
                    <a:pt x="0" y="226822"/>
                  </a:lnTo>
                  <a:lnTo>
                    <a:pt x="0" y="358813"/>
                  </a:lnTo>
                  <a:lnTo>
                    <a:pt x="10248" y="398614"/>
                  </a:lnTo>
                  <a:lnTo>
                    <a:pt x="38138" y="431215"/>
                  </a:lnTo>
                  <a:lnTo>
                    <a:pt x="79425" y="453237"/>
                  </a:lnTo>
                  <a:lnTo>
                    <a:pt x="129832" y="461327"/>
                  </a:lnTo>
                  <a:lnTo>
                    <a:pt x="146062" y="461327"/>
                  </a:lnTo>
                  <a:lnTo>
                    <a:pt x="155130" y="416648"/>
                  </a:lnTo>
                  <a:lnTo>
                    <a:pt x="180390" y="377939"/>
                  </a:lnTo>
                  <a:lnTo>
                    <a:pt x="218973" y="347472"/>
                  </a:lnTo>
                  <a:lnTo>
                    <a:pt x="267995" y="327520"/>
                  </a:lnTo>
                  <a:lnTo>
                    <a:pt x="324586" y="320370"/>
                  </a:lnTo>
                  <a:lnTo>
                    <a:pt x="381165" y="327520"/>
                  </a:lnTo>
                  <a:lnTo>
                    <a:pt x="430187" y="347472"/>
                  </a:lnTo>
                  <a:lnTo>
                    <a:pt x="468769" y="377939"/>
                  </a:lnTo>
                  <a:lnTo>
                    <a:pt x="494042" y="416648"/>
                  </a:lnTo>
                  <a:lnTo>
                    <a:pt x="500062" y="446366"/>
                  </a:lnTo>
                  <a:lnTo>
                    <a:pt x="659739" y="320370"/>
                  </a:lnTo>
                  <a:lnTo>
                    <a:pt x="805891" y="205028"/>
                  </a:lnTo>
                  <a:lnTo>
                    <a:pt x="568020" y="205028"/>
                  </a:lnTo>
                  <a:lnTo>
                    <a:pt x="568020" y="51257"/>
                  </a:lnTo>
                  <a:lnTo>
                    <a:pt x="790359" y="51257"/>
                  </a:lnTo>
                  <a:lnTo>
                    <a:pt x="803389" y="52222"/>
                  </a:lnTo>
                  <a:lnTo>
                    <a:pt x="815505" y="55105"/>
                  </a:lnTo>
                  <a:lnTo>
                    <a:pt x="826414" y="59905"/>
                  </a:lnTo>
                  <a:lnTo>
                    <a:pt x="835799" y="66636"/>
                  </a:lnTo>
                  <a:lnTo>
                    <a:pt x="908507" y="124053"/>
                  </a:lnTo>
                  <a:lnTo>
                    <a:pt x="955065" y="87312"/>
                  </a:lnTo>
                  <a:close/>
                </a:path>
              </a:pathLst>
            </a:custGeom>
            <a:solidFill>
              <a:srgbClr val="FFFFFF">
                <a:alpha val="8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97598" y="2971075"/>
              <a:ext cx="1310640" cy="1447800"/>
            </a:xfrm>
            <a:custGeom>
              <a:avLst/>
              <a:gdLst/>
              <a:ahLst/>
              <a:cxnLst/>
              <a:rect l="l" t="t" r="r" b="b"/>
              <a:pathLst>
                <a:path w="1310640" h="1447800">
                  <a:moveTo>
                    <a:pt x="458279" y="1116647"/>
                  </a:moveTo>
                  <a:lnTo>
                    <a:pt x="399859" y="1116647"/>
                  </a:lnTo>
                  <a:lnTo>
                    <a:pt x="388620" y="1070851"/>
                  </a:lnTo>
                  <a:lnTo>
                    <a:pt x="379552" y="1024610"/>
                  </a:lnTo>
                  <a:lnTo>
                    <a:pt x="372630" y="977988"/>
                  </a:lnTo>
                  <a:lnTo>
                    <a:pt x="367906" y="931075"/>
                  </a:lnTo>
                  <a:lnTo>
                    <a:pt x="357517" y="938237"/>
                  </a:lnTo>
                  <a:lnTo>
                    <a:pt x="347345" y="945426"/>
                  </a:lnTo>
                  <a:lnTo>
                    <a:pt x="337388" y="952614"/>
                  </a:lnTo>
                  <a:lnTo>
                    <a:pt x="327647" y="959802"/>
                  </a:lnTo>
                  <a:lnTo>
                    <a:pt x="332397" y="999388"/>
                  </a:lnTo>
                  <a:lnTo>
                    <a:pt x="338670" y="1038771"/>
                  </a:lnTo>
                  <a:lnTo>
                    <a:pt x="346456" y="1077861"/>
                  </a:lnTo>
                  <a:lnTo>
                    <a:pt x="355752" y="1116647"/>
                  </a:lnTo>
                  <a:lnTo>
                    <a:pt x="166471" y="1116647"/>
                  </a:lnTo>
                  <a:lnTo>
                    <a:pt x="157695" y="1129144"/>
                  </a:lnTo>
                  <a:lnTo>
                    <a:pt x="149415" y="1141958"/>
                  </a:lnTo>
                  <a:lnTo>
                    <a:pt x="141643" y="1155090"/>
                  </a:lnTo>
                  <a:lnTo>
                    <a:pt x="134378" y="1168527"/>
                  </a:lnTo>
                  <a:lnTo>
                    <a:pt x="161912" y="1210551"/>
                  </a:lnTo>
                  <a:lnTo>
                    <a:pt x="192468" y="1250175"/>
                  </a:lnTo>
                  <a:lnTo>
                    <a:pt x="225907" y="1287259"/>
                  </a:lnTo>
                  <a:lnTo>
                    <a:pt x="257556" y="1317371"/>
                  </a:lnTo>
                  <a:lnTo>
                    <a:pt x="288480" y="1286446"/>
                  </a:lnTo>
                  <a:lnTo>
                    <a:pt x="272745" y="1272552"/>
                  </a:lnTo>
                  <a:lnTo>
                    <a:pt x="239141" y="1237780"/>
                  </a:lnTo>
                  <a:lnTo>
                    <a:pt x="208305" y="1200302"/>
                  </a:lnTo>
                  <a:lnTo>
                    <a:pt x="180416" y="1160246"/>
                  </a:lnTo>
                  <a:lnTo>
                    <a:pt x="180378" y="1159903"/>
                  </a:lnTo>
                  <a:lnTo>
                    <a:pt x="368515" y="1159903"/>
                  </a:lnTo>
                  <a:lnTo>
                    <a:pt x="380834" y="1194092"/>
                  </a:lnTo>
                  <a:lnTo>
                    <a:pt x="413575" y="1161351"/>
                  </a:lnTo>
                  <a:lnTo>
                    <a:pt x="413029" y="1159903"/>
                  </a:lnTo>
                  <a:lnTo>
                    <a:pt x="415023" y="1159903"/>
                  </a:lnTo>
                  <a:lnTo>
                    <a:pt x="458279" y="1116647"/>
                  </a:lnTo>
                  <a:close/>
                </a:path>
                <a:path w="1310640" h="1447800">
                  <a:moveTo>
                    <a:pt x="625894" y="705269"/>
                  </a:moveTo>
                  <a:lnTo>
                    <a:pt x="624217" y="696836"/>
                  </a:lnTo>
                  <a:lnTo>
                    <a:pt x="619417" y="689737"/>
                  </a:lnTo>
                  <a:lnTo>
                    <a:pt x="612495" y="685177"/>
                  </a:lnTo>
                  <a:lnTo>
                    <a:pt x="604367" y="683552"/>
                  </a:lnTo>
                  <a:lnTo>
                    <a:pt x="595947" y="685215"/>
                  </a:lnTo>
                  <a:lnTo>
                    <a:pt x="534492" y="712952"/>
                  </a:lnTo>
                  <a:lnTo>
                    <a:pt x="476326" y="741565"/>
                  </a:lnTo>
                  <a:lnTo>
                    <a:pt x="421055" y="771194"/>
                  </a:lnTo>
                  <a:lnTo>
                    <a:pt x="368757" y="801712"/>
                  </a:lnTo>
                  <a:lnTo>
                    <a:pt x="319532" y="833043"/>
                  </a:lnTo>
                  <a:lnTo>
                    <a:pt x="273469" y="865073"/>
                  </a:lnTo>
                  <a:lnTo>
                    <a:pt x="230644" y="897712"/>
                  </a:lnTo>
                  <a:lnTo>
                    <a:pt x="191173" y="930859"/>
                  </a:lnTo>
                  <a:lnTo>
                    <a:pt x="155130" y="964399"/>
                  </a:lnTo>
                  <a:lnTo>
                    <a:pt x="122605" y="998245"/>
                  </a:lnTo>
                  <a:lnTo>
                    <a:pt x="93700" y="1032306"/>
                  </a:lnTo>
                  <a:lnTo>
                    <a:pt x="68491" y="1066457"/>
                  </a:lnTo>
                  <a:lnTo>
                    <a:pt x="47066" y="1100620"/>
                  </a:lnTo>
                  <a:lnTo>
                    <a:pt x="29527" y="1134694"/>
                  </a:lnTo>
                  <a:lnTo>
                    <a:pt x="6464" y="1202156"/>
                  </a:lnTo>
                  <a:lnTo>
                    <a:pt x="0" y="1268044"/>
                  </a:lnTo>
                  <a:lnTo>
                    <a:pt x="3213" y="1300149"/>
                  </a:lnTo>
                  <a:lnTo>
                    <a:pt x="28879" y="1372311"/>
                  </a:lnTo>
                  <a:lnTo>
                    <a:pt x="54762" y="1405394"/>
                  </a:lnTo>
                  <a:lnTo>
                    <a:pt x="88861" y="1430934"/>
                  </a:lnTo>
                  <a:lnTo>
                    <a:pt x="127571" y="1447342"/>
                  </a:lnTo>
                  <a:lnTo>
                    <a:pt x="162852" y="1412062"/>
                  </a:lnTo>
                  <a:lnTo>
                    <a:pt x="130568" y="1403273"/>
                  </a:lnTo>
                  <a:lnTo>
                    <a:pt x="99288" y="1386700"/>
                  </a:lnTo>
                  <a:lnTo>
                    <a:pt x="61963" y="1343101"/>
                  </a:lnTo>
                  <a:lnTo>
                    <a:pt x="45288" y="1289240"/>
                  </a:lnTo>
                  <a:lnTo>
                    <a:pt x="43205" y="1259141"/>
                  </a:lnTo>
                  <a:lnTo>
                    <a:pt x="45694" y="1228242"/>
                  </a:lnTo>
                  <a:lnTo>
                    <a:pt x="63893" y="1164564"/>
                  </a:lnTo>
                  <a:lnTo>
                    <a:pt x="98971" y="1099172"/>
                  </a:lnTo>
                  <a:lnTo>
                    <a:pt x="122555" y="1066139"/>
                  </a:lnTo>
                  <a:lnTo>
                    <a:pt x="150012" y="1033043"/>
                  </a:lnTo>
                  <a:lnTo>
                    <a:pt x="181229" y="999998"/>
                  </a:lnTo>
                  <a:lnTo>
                    <a:pt x="216103" y="967130"/>
                  </a:lnTo>
                  <a:lnTo>
                    <a:pt x="254495" y="934554"/>
                  </a:lnTo>
                  <a:lnTo>
                    <a:pt x="296316" y="902411"/>
                  </a:lnTo>
                  <a:lnTo>
                    <a:pt x="341439" y="870800"/>
                  </a:lnTo>
                  <a:lnTo>
                    <a:pt x="389750" y="839863"/>
                  </a:lnTo>
                  <a:lnTo>
                    <a:pt x="441147" y="809701"/>
                  </a:lnTo>
                  <a:lnTo>
                    <a:pt x="495490" y="780440"/>
                  </a:lnTo>
                  <a:lnTo>
                    <a:pt x="552678" y="752208"/>
                  </a:lnTo>
                  <a:lnTo>
                    <a:pt x="612597" y="725131"/>
                  </a:lnTo>
                  <a:lnTo>
                    <a:pt x="619709" y="720318"/>
                  </a:lnTo>
                  <a:lnTo>
                    <a:pt x="624255" y="713397"/>
                  </a:lnTo>
                  <a:lnTo>
                    <a:pt x="625894" y="705269"/>
                  </a:lnTo>
                  <a:close/>
                </a:path>
                <a:path w="1310640" h="1447800">
                  <a:moveTo>
                    <a:pt x="957757" y="384517"/>
                  </a:moveTo>
                  <a:lnTo>
                    <a:pt x="936409" y="347967"/>
                  </a:lnTo>
                  <a:lnTo>
                    <a:pt x="911872" y="313588"/>
                  </a:lnTo>
                  <a:lnTo>
                    <a:pt x="884313" y="281571"/>
                  </a:lnTo>
                  <a:lnTo>
                    <a:pt x="853897" y="252145"/>
                  </a:lnTo>
                  <a:lnTo>
                    <a:pt x="832510" y="232232"/>
                  </a:lnTo>
                  <a:lnTo>
                    <a:pt x="792797" y="195237"/>
                  </a:lnTo>
                  <a:lnTo>
                    <a:pt x="767384" y="191338"/>
                  </a:lnTo>
                  <a:lnTo>
                    <a:pt x="741832" y="188544"/>
                  </a:lnTo>
                  <a:lnTo>
                    <a:pt x="716191" y="186855"/>
                  </a:lnTo>
                  <a:lnTo>
                    <a:pt x="690486" y="186283"/>
                  </a:lnTo>
                  <a:lnTo>
                    <a:pt x="642099" y="188036"/>
                  </a:lnTo>
                  <a:lnTo>
                    <a:pt x="594690" y="193281"/>
                  </a:lnTo>
                  <a:lnTo>
                    <a:pt x="548373" y="201866"/>
                  </a:lnTo>
                  <a:lnTo>
                    <a:pt x="526745" y="207530"/>
                  </a:lnTo>
                  <a:lnTo>
                    <a:pt x="526745" y="252412"/>
                  </a:lnTo>
                  <a:lnTo>
                    <a:pt x="526326" y="252768"/>
                  </a:lnTo>
                  <a:lnTo>
                    <a:pt x="493991" y="283895"/>
                  </a:lnTo>
                  <a:lnTo>
                    <a:pt x="463829" y="320344"/>
                  </a:lnTo>
                  <a:lnTo>
                    <a:pt x="436003" y="361784"/>
                  </a:lnTo>
                  <a:lnTo>
                    <a:pt x="410718" y="407898"/>
                  </a:lnTo>
                  <a:lnTo>
                    <a:pt x="388162" y="458330"/>
                  </a:lnTo>
                  <a:lnTo>
                    <a:pt x="368515" y="512762"/>
                  </a:lnTo>
                  <a:lnTo>
                    <a:pt x="178536" y="512762"/>
                  </a:lnTo>
                  <a:lnTo>
                    <a:pt x="206756" y="471817"/>
                  </a:lnTo>
                  <a:lnTo>
                    <a:pt x="238023" y="433539"/>
                  </a:lnTo>
                  <a:lnTo>
                    <a:pt x="272148" y="398068"/>
                  </a:lnTo>
                  <a:lnTo>
                    <a:pt x="308952" y="365556"/>
                  </a:lnTo>
                  <a:lnTo>
                    <a:pt x="348221" y="336130"/>
                  </a:lnTo>
                  <a:lnTo>
                    <a:pt x="389763" y="309968"/>
                  </a:lnTo>
                  <a:lnTo>
                    <a:pt x="433400" y="287197"/>
                  </a:lnTo>
                  <a:lnTo>
                    <a:pt x="478917" y="267957"/>
                  </a:lnTo>
                  <a:lnTo>
                    <a:pt x="526135" y="252412"/>
                  </a:lnTo>
                  <a:lnTo>
                    <a:pt x="526630" y="252272"/>
                  </a:lnTo>
                  <a:lnTo>
                    <a:pt x="526745" y="252412"/>
                  </a:lnTo>
                  <a:lnTo>
                    <a:pt x="526745" y="207530"/>
                  </a:lnTo>
                  <a:lnTo>
                    <a:pt x="459498" y="228587"/>
                  </a:lnTo>
                  <a:lnTo>
                    <a:pt x="417207" y="246481"/>
                  </a:lnTo>
                  <a:lnTo>
                    <a:pt x="376491" y="267208"/>
                  </a:lnTo>
                  <a:lnTo>
                    <a:pt x="337502" y="290664"/>
                  </a:lnTo>
                  <a:lnTo>
                    <a:pt x="300355" y="316712"/>
                  </a:lnTo>
                  <a:lnTo>
                    <a:pt x="265176" y="345236"/>
                  </a:lnTo>
                  <a:lnTo>
                    <a:pt x="232079" y="376097"/>
                  </a:lnTo>
                  <a:lnTo>
                    <a:pt x="201218" y="409194"/>
                  </a:lnTo>
                  <a:lnTo>
                    <a:pt x="172681" y="444373"/>
                  </a:lnTo>
                  <a:lnTo>
                    <a:pt x="146621" y="481533"/>
                  </a:lnTo>
                  <a:lnTo>
                    <a:pt x="123164" y="520534"/>
                  </a:lnTo>
                  <a:lnTo>
                    <a:pt x="102425" y="561251"/>
                  </a:lnTo>
                  <a:lnTo>
                    <a:pt x="84518" y="603567"/>
                  </a:lnTo>
                  <a:lnTo>
                    <a:pt x="69596" y="647344"/>
                  </a:lnTo>
                  <a:lnTo>
                    <a:pt x="57759" y="692467"/>
                  </a:lnTo>
                  <a:lnTo>
                    <a:pt x="49149" y="738809"/>
                  </a:lnTo>
                  <a:lnTo>
                    <a:pt x="43878" y="786244"/>
                  </a:lnTo>
                  <a:lnTo>
                    <a:pt x="42087" y="834644"/>
                  </a:lnTo>
                  <a:lnTo>
                    <a:pt x="43040" y="869708"/>
                  </a:lnTo>
                  <a:lnTo>
                    <a:pt x="45859" y="904633"/>
                  </a:lnTo>
                  <a:lnTo>
                    <a:pt x="50571" y="939368"/>
                  </a:lnTo>
                  <a:lnTo>
                    <a:pt x="57150" y="973823"/>
                  </a:lnTo>
                  <a:lnTo>
                    <a:pt x="65849" y="963739"/>
                  </a:lnTo>
                  <a:lnTo>
                    <a:pt x="74853" y="953693"/>
                  </a:lnTo>
                  <a:lnTo>
                    <a:pt x="84124" y="943673"/>
                  </a:lnTo>
                  <a:lnTo>
                    <a:pt x="93675" y="933691"/>
                  </a:lnTo>
                  <a:lnTo>
                    <a:pt x="90843" y="914857"/>
                  </a:lnTo>
                  <a:lnTo>
                    <a:pt x="88595" y="895946"/>
                  </a:lnTo>
                  <a:lnTo>
                    <a:pt x="86956" y="876973"/>
                  </a:lnTo>
                  <a:lnTo>
                    <a:pt x="85915" y="857948"/>
                  </a:lnTo>
                  <a:lnTo>
                    <a:pt x="176060" y="857948"/>
                  </a:lnTo>
                  <a:lnTo>
                    <a:pt x="189509" y="847039"/>
                  </a:lnTo>
                  <a:lnTo>
                    <a:pt x="203301" y="836193"/>
                  </a:lnTo>
                  <a:lnTo>
                    <a:pt x="217436" y="825411"/>
                  </a:lnTo>
                  <a:lnTo>
                    <a:pt x="231902" y="814692"/>
                  </a:lnTo>
                  <a:lnTo>
                    <a:pt x="85839" y="814692"/>
                  </a:lnTo>
                  <a:lnTo>
                    <a:pt x="90004" y="760831"/>
                  </a:lnTo>
                  <a:lnTo>
                    <a:pt x="98958" y="707707"/>
                  </a:lnTo>
                  <a:lnTo>
                    <a:pt x="112610" y="655662"/>
                  </a:lnTo>
                  <a:lnTo>
                    <a:pt x="130873" y="604989"/>
                  </a:lnTo>
                  <a:lnTo>
                    <a:pt x="153670" y="556006"/>
                  </a:lnTo>
                  <a:lnTo>
                    <a:pt x="355752" y="556006"/>
                  </a:lnTo>
                  <a:lnTo>
                    <a:pt x="344271" y="604647"/>
                  </a:lnTo>
                  <a:lnTo>
                    <a:pt x="335114" y="653757"/>
                  </a:lnTo>
                  <a:lnTo>
                    <a:pt x="328295" y="703237"/>
                  </a:lnTo>
                  <a:lnTo>
                    <a:pt x="323837" y="753033"/>
                  </a:lnTo>
                  <a:lnTo>
                    <a:pt x="335076" y="746112"/>
                  </a:lnTo>
                  <a:lnTo>
                    <a:pt x="346443" y="739241"/>
                  </a:lnTo>
                  <a:lnTo>
                    <a:pt x="357962" y="732409"/>
                  </a:lnTo>
                  <a:lnTo>
                    <a:pt x="369633" y="725614"/>
                  </a:lnTo>
                  <a:lnTo>
                    <a:pt x="374446" y="682752"/>
                  </a:lnTo>
                  <a:lnTo>
                    <a:pt x="381101" y="640156"/>
                  </a:lnTo>
                  <a:lnTo>
                    <a:pt x="389585" y="597890"/>
                  </a:lnTo>
                  <a:lnTo>
                    <a:pt x="399872" y="556006"/>
                  </a:lnTo>
                  <a:lnTo>
                    <a:pt x="413042" y="512762"/>
                  </a:lnTo>
                  <a:lnTo>
                    <a:pt x="434962" y="455269"/>
                  </a:lnTo>
                  <a:lnTo>
                    <a:pt x="460298" y="403174"/>
                  </a:lnTo>
                  <a:lnTo>
                    <a:pt x="488772" y="356997"/>
                  </a:lnTo>
                  <a:lnTo>
                    <a:pt x="520128" y="317220"/>
                  </a:lnTo>
                  <a:lnTo>
                    <a:pt x="554088" y="284353"/>
                  </a:lnTo>
                  <a:lnTo>
                    <a:pt x="590384" y="258889"/>
                  </a:lnTo>
                  <a:lnTo>
                    <a:pt x="604862" y="252272"/>
                  </a:lnTo>
                  <a:lnTo>
                    <a:pt x="628726" y="241350"/>
                  </a:lnTo>
                  <a:lnTo>
                    <a:pt x="668870" y="232232"/>
                  </a:lnTo>
                  <a:lnTo>
                    <a:pt x="668870" y="381850"/>
                  </a:lnTo>
                  <a:lnTo>
                    <a:pt x="712089" y="402564"/>
                  </a:lnTo>
                  <a:lnTo>
                    <a:pt x="712089" y="232232"/>
                  </a:lnTo>
                  <a:lnTo>
                    <a:pt x="751865" y="241223"/>
                  </a:lnTo>
                  <a:lnTo>
                    <a:pt x="789889" y="258508"/>
                  </a:lnTo>
                  <a:lnTo>
                    <a:pt x="825881" y="283565"/>
                  </a:lnTo>
                  <a:lnTo>
                    <a:pt x="859599" y="315925"/>
                  </a:lnTo>
                  <a:lnTo>
                    <a:pt x="890765" y="355066"/>
                  </a:lnTo>
                  <a:lnTo>
                    <a:pt x="919124" y="400519"/>
                  </a:lnTo>
                  <a:lnTo>
                    <a:pt x="957757" y="384517"/>
                  </a:lnTo>
                  <a:close/>
                </a:path>
                <a:path w="1310640" h="1447800">
                  <a:moveTo>
                    <a:pt x="968362" y="606577"/>
                  </a:moveTo>
                  <a:lnTo>
                    <a:pt x="833894" y="662241"/>
                  </a:lnTo>
                  <a:lnTo>
                    <a:pt x="798245" y="776681"/>
                  </a:lnTo>
                  <a:lnTo>
                    <a:pt x="864019" y="710907"/>
                  </a:lnTo>
                  <a:lnTo>
                    <a:pt x="869149" y="694461"/>
                  </a:lnTo>
                  <a:lnTo>
                    <a:pt x="888466" y="686460"/>
                  </a:lnTo>
                  <a:lnTo>
                    <a:pt x="968362" y="606577"/>
                  </a:lnTo>
                  <a:close/>
                </a:path>
                <a:path w="1310640" h="1447800">
                  <a:moveTo>
                    <a:pt x="1310259" y="264680"/>
                  </a:moveTo>
                  <a:lnTo>
                    <a:pt x="959624" y="48539"/>
                  </a:lnTo>
                  <a:lnTo>
                    <a:pt x="880872" y="0"/>
                  </a:lnTo>
                  <a:lnTo>
                    <a:pt x="741337" y="59334"/>
                  </a:lnTo>
                  <a:lnTo>
                    <a:pt x="1138008" y="400761"/>
                  </a:lnTo>
                  <a:lnTo>
                    <a:pt x="803249" y="539318"/>
                  </a:lnTo>
                  <a:lnTo>
                    <a:pt x="715860" y="497446"/>
                  </a:lnTo>
                  <a:lnTo>
                    <a:pt x="615251" y="449211"/>
                  </a:lnTo>
                  <a:lnTo>
                    <a:pt x="541655" y="483171"/>
                  </a:lnTo>
                  <a:lnTo>
                    <a:pt x="720725" y="668642"/>
                  </a:lnTo>
                  <a:lnTo>
                    <a:pt x="728103" y="846823"/>
                  </a:lnTo>
                  <a:lnTo>
                    <a:pt x="769632" y="805307"/>
                  </a:lnTo>
                  <a:lnTo>
                    <a:pt x="763892" y="666838"/>
                  </a:lnTo>
                  <a:lnTo>
                    <a:pt x="763231" y="650405"/>
                  </a:lnTo>
                  <a:lnTo>
                    <a:pt x="615696" y="497598"/>
                  </a:lnTo>
                  <a:lnTo>
                    <a:pt x="615810" y="497446"/>
                  </a:lnTo>
                  <a:lnTo>
                    <a:pt x="801966" y="586663"/>
                  </a:lnTo>
                  <a:lnTo>
                    <a:pt x="916330" y="539318"/>
                  </a:lnTo>
                  <a:lnTo>
                    <a:pt x="1119873" y="455066"/>
                  </a:lnTo>
                  <a:lnTo>
                    <a:pt x="1188110" y="386829"/>
                  </a:lnTo>
                  <a:lnTo>
                    <a:pt x="822248" y="71920"/>
                  </a:lnTo>
                  <a:lnTo>
                    <a:pt x="877239" y="48539"/>
                  </a:lnTo>
                  <a:lnTo>
                    <a:pt x="1278839" y="296100"/>
                  </a:lnTo>
                  <a:lnTo>
                    <a:pt x="1310259" y="264680"/>
                  </a:lnTo>
                  <a:close/>
                </a:path>
              </a:pathLst>
            </a:custGeom>
            <a:solidFill>
              <a:srgbClr val="FFFFFF">
                <a:alpha val="7764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265175"/>
            <a:ext cx="11683365" cy="6332220"/>
            <a:chOff x="256031" y="265175"/>
            <a:chExt cx="11683365" cy="6332220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90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447" y="1245108"/>
              <a:ext cx="4565142" cy="31630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6256" y="397763"/>
              <a:ext cx="9614154" cy="787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447" y="323075"/>
              <a:ext cx="11139678" cy="92431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23542" y="580135"/>
            <a:ext cx="9323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58085" algn="l"/>
              </a:tabLst>
            </a:pPr>
            <a:r>
              <a:rPr sz="2400" b="0" spc="-5" dirty="0">
                <a:latin typeface="Calibri"/>
                <a:cs typeface="Calibri"/>
              </a:rPr>
              <a:t>10.1 </a:t>
            </a:r>
            <a:r>
              <a:rPr sz="2400" b="0" spc="-20" dirty="0">
                <a:latin typeface="Calibri"/>
                <a:cs typeface="Calibri"/>
              </a:rPr>
              <a:t>Percentage</a:t>
            </a:r>
            <a:r>
              <a:rPr sz="2400" b="0" spc="5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of	</a:t>
            </a:r>
            <a:r>
              <a:rPr sz="2400" b="0" spc="-25" dirty="0">
                <a:latin typeface="Calibri"/>
                <a:cs typeface="Calibri"/>
              </a:rPr>
              <a:t>`NAME_CONTRACT_STATUS`</a:t>
            </a:r>
            <a:r>
              <a:rPr sz="2400" b="0" spc="-5" dirty="0">
                <a:latin typeface="Calibri"/>
                <a:cs typeface="Calibri"/>
              </a:rPr>
              <a:t> </a:t>
            </a:r>
            <a:r>
              <a:rPr sz="2400" b="0" dirty="0">
                <a:latin typeface="Calibri"/>
                <a:cs typeface="Calibri"/>
              </a:rPr>
              <a:t>and</a:t>
            </a:r>
            <a:r>
              <a:rPr sz="2400" b="0" spc="-10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`NAME_CLIENT_TYPE`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8671" y="1581911"/>
            <a:ext cx="3923537" cy="171526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280784" y="1780412"/>
            <a:ext cx="34524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10985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80.7%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repeaters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loan.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  <a:endParaRPr sz="15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14.5%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loan.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54151" y="1321308"/>
            <a:ext cx="10956925" cy="5278755"/>
            <a:chOff x="454151" y="1321308"/>
            <a:chExt cx="10956925" cy="527875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747" y="1321308"/>
              <a:ext cx="4314444" cy="28986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23866" y="2170557"/>
              <a:ext cx="1214755" cy="517525"/>
            </a:xfrm>
            <a:custGeom>
              <a:avLst/>
              <a:gdLst/>
              <a:ahLst/>
              <a:cxnLst/>
              <a:rect l="l" t="t" r="r" b="b"/>
              <a:pathLst>
                <a:path w="1214754" h="517525">
                  <a:moveTo>
                    <a:pt x="1138428" y="441325"/>
                  </a:moveTo>
                  <a:lnTo>
                    <a:pt x="1138428" y="517525"/>
                  </a:lnTo>
                  <a:lnTo>
                    <a:pt x="1195578" y="488950"/>
                  </a:lnTo>
                  <a:lnTo>
                    <a:pt x="1151128" y="488950"/>
                  </a:lnTo>
                  <a:lnTo>
                    <a:pt x="1151128" y="469900"/>
                  </a:lnTo>
                  <a:lnTo>
                    <a:pt x="1195578" y="469900"/>
                  </a:lnTo>
                  <a:lnTo>
                    <a:pt x="1138428" y="441325"/>
                  </a:lnTo>
                  <a:close/>
                </a:path>
                <a:path w="1214754" h="517525">
                  <a:moveTo>
                    <a:pt x="597788" y="9525"/>
                  </a:moveTo>
                  <a:lnTo>
                    <a:pt x="597788" y="488950"/>
                  </a:lnTo>
                  <a:lnTo>
                    <a:pt x="1138428" y="488950"/>
                  </a:lnTo>
                  <a:lnTo>
                    <a:pt x="1138428" y="479425"/>
                  </a:lnTo>
                  <a:lnTo>
                    <a:pt x="616838" y="479425"/>
                  </a:lnTo>
                  <a:lnTo>
                    <a:pt x="607313" y="469900"/>
                  </a:lnTo>
                  <a:lnTo>
                    <a:pt x="616838" y="469900"/>
                  </a:lnTo>
                  <a:lnTo>
                    <a:pt x="616838" y="19050"/>
                  </a:lnTo>
                  <a:lnTo>
                    <a:pt x="607313" y="19050"/>
                  </a:lnTo>
                  <a:lnTo>
                    <a:pt x="597788" y="9525"/>
                  </a:lnTo>
                  <a:close/>
                </a:path>
                <a:path w="1214754" h="517525">
                  <a:moveTo>
                    <a:pt x="1195578" y="469900"/>
                  </a:moveTo>
                  <a:lnTo>
                    <a:pt x="1151128" y="469900"/>
                  </a:lnTo>
                  <a:lnTo>
                    <a:pt x="1151128" y="488950"/>
                  </a:lnTo>
                  <a:lnTo>
                    <a:pt x="1195578" y="488950"/>
                  </a:lnTo>
                  <a:lnTo>
                    <a:pt x="1214628" y="479425"/>
                  </a:lnTo>
                  <a:lnTo>
                    <a:pt x="1195578" y="469900"/>
                  </a:lnTo>
                  <a:close/>
                </a:path>
                <a:path w="1214754" h="517525">
                  <a:moveTo>
                    <a:pt x="616838" y="469900"/>
                  </a:moveTo>
                  <a:lnTo>
                    <a:pt x="607313" y="469900"/>
                  </a:lnTo>
                  <a:lnTo>
                    <a:pt x="616838" y="479425"/>
                  </a:lnTo>
                  <a:lnTo>
                    <a:pt x="616838" y="469900"/>
                  </a:lnTo>
                  <a:close/>
                </a:path>
                <a:path w="1214754" h="517525">
                  <a:moveTo>
                    <a:pt x="1138428" y="469900"/>
                  </a:moveTo>
                  <a:lnTo>
                    <a:pt x="616838" y="469900"/>
                  </a:lnTo>
                  <a:lnTo>
                    <a:pt x="616838" y="479425"/>
                  </a:lnTo>
                  <a:lnTo>
                    <a:pt x="1138428" y="479425"/>
                  </a:lnTo>
                  <a:lnTo>
                    <a:pt x="1138428" y="469900"/>
                  </a:lnTo>
                  <a:close/>
                </a:path>
                <a:path w="1214754" h="517525">
                  <a:moveTo>
                    <a:pt x="616838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597788" y="19050"/>
                  </a:lnTo>
                  <a:lnTo>
                    <a:pt x="597788" y="9525"/>
                  </a:lnTo>
                  <a:lnTo>
                    <a:pt x="616838" y="9525"/>
                  </a:lnTo>
                  <a:lnTo>
                    <a:pt x="616838" y="0"/>
                  </a:lnTo>
                  <a:close/>
                </a:path>
                <a:path w="1214754" h="517525">
                  <a:moveTo>
                    <a:pt x="616838" y="9525"/>
                  </a:moveTo>
                  <a:lnTo>
                    <a:pt x="597788" y="9525"/>
                  </a:lnTo>
                  <a:lnTo>
                    <a:pt x="607313" y="19050"/>
                  </a:lnTo>
                  <a:lnTo>
                    <a:pt x="616838" y="19050"/>
                  </a:lnTo>
                  <a:lnTo>
                    <a:pt x="616838" y="9525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5807" y="3393947"/>
              <a:ext cx="4565142" cy="304876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9732" y="3526536"/>
              <a:ext cx="4223004" cy="27736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4151" y="4503419"/>
              <a:ext cx="5374386" cy="209626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12114" y="4596765"/>
            <a:ext cx="4840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3725" marR="5080" indent="-185166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Percentage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contracts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approved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 previous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20724" y="5392318"/>
            <a:ext cx="78549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:-</a:t>
            </a:r>
            <a:r>
              <a:rPr sz="16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38.8%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:-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58.5%</a:t>
            </a:r>
            <a:endParaRPr sz="1600">
              <a:latin typeface="Calibri"/>
              <a:cs typeface="Calibri"/>
            </a:endParaRPr>
          </a:p>
          <a:p>
            <a:pPr marL="57785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:-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2.3%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6290" y="5392318"/>
            <a:ext cx="209677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Approved</a:t>
            </a:r>
            <a:endParaRPr sz="1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Refused</a:t>
            </a:r>
            <a:endParaRPr sz="1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Canceled</a:t>
            </a:r>
            <a:endParaRPr sz="1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Unused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offer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:-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0.31%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50814" y="5189601"/>
            <a:ext cx="1511300" cy="640715"/>
          </a:xfrm>
          <a:custGeom>
            <a:avLst/>
            <a:gdLst/>
            <a:ahLst/>
            <a:cxnLst/>
            <a:rect l="l" t="t" r="r" b="b"/>
            <a:pathLst>
              <a:path w="1511300" h="640714">
                <a:moveTo>
                  <a:pt x="1434591" y="564108"/>
                </a:moveTo>
                <a:lnTo>
                  <a:pt x="1434591" y="640308"/>
                </a:lnTo>
                <a:lnTo>
                  <a:pt x="1491741" y="611733"/>
                </a:lnTo>
                <a:lnTo>
                  <a:pt x="1447291" y="611733"/>
                </a:lnTo>
                <a:lnTo>
                  <a:pt x="1447291" y="592683"/>
                </a:lnTo>
                <a:lnTo>
                  <a:pt x="1491741" y="592683"/>
                </a:lnTo>
                <a:lnTo>
                  <a:pt x="1434591" y="564108"/>
                </a:lnTo>
                <a:close/>
              </a:path>
              <a:path w="1511300" h="640714">
                <a:moveTo>
                  <a:pt x="745871" y="9525"/>
                </a:moveTo>
                <a:lnTo>
                  <a:pt x="745871" y="611733"/>
                </a:lnTo>
                <a:lnTo>
                  <a:pt x="1434591" y="611733"/>
                </a:lnTo>
                <a:lnTo>
                  <a:pt x="1434591" y="602208"/>
                </a:lnTo>
                <a:lnTo>
                  <a:pt x="764920" y="602208"/>
                </a:lnTo>
                <a:lnTo>
                  <a:pt x="755395" y="592683"/>
                </a:lnTo>
                <a:lnTo>
                  <a:pt x="764920" y="592683"/>
                </a:lnTo>
                <a:lnTo>
                  <a:pt x="764920" y="19050"/>
                </a:lnTo>
                <a:lnTo>
                  <a:pt x="755395" y="19050"/>
                </a:lnTo>
                <a:lnTo>
                  <a:pt x="745871" y="9525"/>
                </a:lnTo>
                <a:close/>
              </a:path>
              <a:path w="1511300" h="640714">
                <a:moveTo>
                  <a:pt x="1491741" y="592683"/>
                </a:moveTo>
                <a:lnTo>
                  <a:pt x="1447291" y="592683"/>
                </a:lnTo>
                <a:lnTo>
                  <a:pt x="1447291" y="611733"/>
                </a:lnTo>
                <a:lnTo>
                  <a:pt x="1491741" y="611733"/>
                </a:lnTo>
                <a:lnTo>
                  <a:pt x="1510791" y="602208"/>
                </a:lnTo>
                <a:lnTo>
                  <a:pt x="1491741" y="592683"/>
                </a:lnTo>
                <a:close/>
              </a:path>
              <a:path w="1511300" h="640714">
                <a:moveTo>
                  <a:pt x="764920" y="592683"/>
                </a:moveTo>
                <a:lnTo>
                  <a:pt x="755395" y="592683"/>
                </a:lnTo>
                <a:lnTo>
                  <a:pt x="764920" y="602208"/>
                </a:lnTo>
                <a:lnTo>
                  <a:pt x="764920" y="592683"/>
                </a:lnTo>
                <a:close/>
              </a:path>
              <a:path w="1511300" h="640714">
                <a:moveTo>
                  <a:pt x="1434591" y="592683"/>
                </a:moveTo>
                <a:lnTo>
                  <a:pt x="764920" y="592683"/>
                </a:lnTo>
                <a:lnTo>
                  <a:pt x="764920" y="602208"/>
                </a:lnTo>
                <a:lnTo>
                  <a:pt x="1434591" y="602208"/>
                </a:lnTo>
                <a:lnTo>
                  <a:pt x="1434591" y="592683"/>
                </a:lnTo>
                <a:close/>
              </a:path>
              <a:path w="1511300" h="640714">
                <a:moveTo>
                  <a:pt x="764920" y="0"/>
                </a:moveTo>
                <a:lnTo>
                  <a:pt x="0" y="0"/>
                </a:lnTo>
                <a:lnTo>
                  <a:pt x="0" y="19050"/>
                </a:lnTo>
                <a:lnTo>
                  <a:pt x="745871" y="19050"/>
                </a:lnTo>
                <a:lnTo>
                  <a:pt x="745871" y="9525"/>
                </a:lnTo>
                <a:lnTo>
                  <a:pt x="764920" y="9525"/>
                </a:lnTo>
                <a:lnTo>
                  <a:pt x="764920" y="0"/>
                </a:lnTo>
                <a:close/>
              </a:path>
              <a:path w="1511300" h="640714">
                <a:moveTo>
                  <a:pt x="764920" y="9525"/>
                </a:moveTo>
                <a:lnTo>
                  <a:pt x="745871" y="9525"/>
                </a:lnTo>
                <a:lnTo>
                  <a:pt x="755395" y="19050"/>
                </a:lnTo>
                <a:lnTo>
                  <a:pt x="764920" y="19050"/>
                </a:lnTo>
                <a:lnTo>
                  <a:pt x="764920" y="9525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265175"/>
            <a:ext cx="11683365" cy="6430645"/>
            <a:chOff x="256031" y="265175"/>
            <a:chExt cx="11683365" cy="6430645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90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59" y="1223772"/>
              <a:ext cx="7320533" cy="54719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2196" y="397763"/>
              <a:ext cx="6255258" cy="787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447" y="323075"/>
              <a:ext cx="11139678" cy="92431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60902" y="580135"/>
            <a:ext cx="5860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39135" algn="l"/>
                <a:tab pos="3832225" algn="l"/>
              </a:tabLst>
            </a:pPr>
            <a:r>
              <a:rPr sz="2400" b="0" spc="-5" dirty="0">
                <a:latin typeface="Calibri"/>
                <a:cs typeface="Calibri"/>
              </a:rPr>
              <a:t>10.2</a:t>
            </a:r>
            <a:r>
              <a:rPr sz="2400" b="0" spc="20" dirty="0">
                <a:latin typeface="Calibri"/>
                <a:cs typeface="Calibri"/>
              </a:rPr>
              <a:t> </a:t>
            </a:r>
            <a:r>
              <a:rPr sz="2400" b="0" spc="-35" dirty="0">
                <a:latin typeface="Calibri"/>
                <a:cs typeface="Calibri"/>
              </a:rPr>
              <a:t>CONTRACT_STATUS	</a:t>
            </a:r>
            <a:r>
              <a:rPr sz="2400" b="0" spc="-60" dirty="0">
                <a:latin typeface="Calibri"/>
                <a:cs typeface="Calibri"/>
              </a:rPr>
              <a:t>V/s	</a:t>
            </a:r>
            <a:r>
              <a:rPr sz="2400" b="0" spc="-10" dirty="0">
                <a:latin typeface="Calibri"/>
                <a:cs typeface="Calibri"/>
              </a:rPr>
              <a:t>LOAN_PURPOSE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21436" y="1333500"/>
            <a:ext cx="10774045" cy="5247640"/>
            <a:chOff x="821436" y="1333500"/>
            <a:chExt cx="10774045" cy="524764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436" y="1333500"/>
              <a:ext cx="7156704" cy="52471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060" y="1367028"/>
              <a:ext cx="7042404" cy="51328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06155" y="1584959"/>
              <a:ext cx="3489198" cy="431368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235442" y="1954225"/>
            <a:ext cx="28505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rejection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loans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came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purpose</a:t>
            </a:r>
            <a:r>
              <a:rPr sz="14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"Repairs".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35442" y="3021583"/>
            <a:ext cx="290385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 MT"/>
              <a:buChar char="•"/>
              <a:tabLst>
                <a:tab pos="339090" algn="l"/>
                <a:tab pos="339725" algn="l"/>
              </a:tabLst>
            </a:pPr>
            <a:r>
              <a:rPr dirty="0"/>
              <a:t>	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For "Education"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"Medicine"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 purposes</a:t>
            </a:r>
            <a:r>
              <a:rPr sz="1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equal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400" b="1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approves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rejection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35442" y="4515358"/>
            <a:ext cx="314769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“Paying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other loans” and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"Buying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car'`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having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significant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higher </a:t>
            </a:r>
            <a:r>
              <a:rPr sz="1400" b="1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rejection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approves.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65175"/>
            <a:ext cx="12190095" cy="6332220"/>
            <a:chOff x="0" y="265175"/>
            <a:chExt cx="12190095" cy="6332220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90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1200911"/>
              <a:ext cx="6977633" cy="53698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7308" y="412991"/>
              <a:ext cx="5017770" cy="7719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38315"/>
              <a:ext cx="12189714" cy="90907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40504" y="580135"/>
            <a:ext cx="4258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0689" algn="l"/>
                <a:tab pos="2235200" algn="l"/>
              </a:tabLst>
            </a:pPr>
            <a:r>
              <a:rPr sz="2400" b="0" dirty="0">
                <a:latin typeface="Calibri"/>
                <a:cs typeface="Calibri"/>
              </a:rPr>
              <a:t>1</a:t>
            </a:r>
            <a:r>
              <a:rPr sz="2400" b="0" spc="-10" dirty="0">
                <a:latin typeface="Calibri"/>
                <a:cs typeface="Calibri"/>
              </a:rPr>
              <a:t>0</a:t>
            </a:r>
            <a:r>
              <a:rPr sz="2400" b="0" spc="-5" dirty="0">
                <a:latin typeface="Calibri"/>
                <a:cs typeface="Calibri"/>
              </a:rPr>
              <a:t>.</a:t>
            </a:r>
            <a:r>
              <a:rPr sz="2400" b="0" dirty="0">
                <a:latin typeface="Calibri"/>
                <a:cs typeface="Calibri"/>
              </a:rPr>
              <a:t>3</a:t>
            </a:r>
            <a:r>
              <a:rPr sz="2400" b="0" spc="-15" dirty="0">
                <a:latin typeface="Calibri"/>
                <a:cs typeface="Calibri"/>
              </a:rPr>
              <a:t> </a:t>
            </a:r>
            <a:r>
              <a:rPr sz="2400" b="0" spc="-200" dirty="0">
                <a:latin typeface="Calibri"/>
                <a:cs typeface="Calibri"/>
              </a:rPr>
              <a:t>T</a:t>
            </a:r>
            <a:r>
              <a:rPr sz="2400" b="0" dirty="0">
                <a:latin typeface="Calibri"/>
                <a:cs typeface="Calibri"/>
              </a:rPr>
              <a:t>A</a:t>
            </a:r>
            <a:r>
              <a:rPr sz="2400" b="0" spc="-20" dirty="0">
                <a:latin typeface="Calibri"/>
                <a:cs typeface="Calibri"/>
              </a:rPr>
              <a:t>R</a:t>
            </a:r>
            <a:r>
              <a:rPr sz="2400" b="0" dirty="0">
                <a:latin typeface="Calibri"/>
                <a:cs typeface="Calibri"/>
              </a:rPr>
              <a:t>GET	</a:t>
            </a:r>
            <a:r>
              <a:rPr sz="2400" b="0" spc="-130" dirty="0">
                <a:latin typeface="Calibri"/>
                <a:cs typeface="Calibri"/>
              </a:rPr>
              <a:t>V</a:t>
            </a:r>
            <a:r>
              <a:rPr sz="2400" b="0" spc="-55" dirty="0">
                <a:latin typeface="Calibri"/>
                <a:cs typeface="Calibri"/>
              </a:rPr>
              <a:t>/</a:t>
            </a:r>
            <a:r>
              <a:rPr sz="2400" b="0" dirty="0">
                <a:latin typeface="Calibri"/>
                <a:cs typeface="Calibri"/>
              </a:rPr>
              <a:t>s	</a:t>
            </a:r>
            <a:r>
              <a:rPr sz="2400" b="0" spc="-60" dirty="0">
                <a:latin typeface="Calibri"/>
                <a:cs typeface="Calibri"/>
              </a:rPr>
              <a:t>L</a:t>
            </a:r>
            <a:r>
              <a:rPr sz="2400" b="0" spc="-30" dirty="0">
                <a:latin typeface="Calibri"/>
                <a:cs typeface="Calibri"/>
              </a:rPr>
              <a:t>O</a:t>
            </a:r>
            <a:r>
              <a:rPr sz="2400" b="0" dirty="0">
                <a:latin typeface="Calibri"/>
                <a:cs typeface="Calibri"/>
              </a:rPr>
              <a:t>AN_PURP</a:t>
            </a:r>
            <a:r>
              <a:rPr sz="2400" b="0" spc="-10" dirty="0">
                <a:latin typeface="Calibri"/>
                <a:cs typeface="Calibri"/>
              </a:rPr>
              <a:t>O</a:t>
            </a:r>
            <a:r>
              <a:rPr sz="2400" b="0" spc="-5" dirty="0">
                <a:latin typeface="Calibri"/>
                <a:cs typeface="Calibri"/>
              </a:rPr>
              <a:t>SE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51331" y="1312164"/>
            <a:ext cx="10361295" cy="5097780"/>
            <a:chOff x="751331" y="1312164"/>
            <a:chExt cx="10361295" cy="509778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331" y="1312164"/>
              <a:ext cx="6716268" cy="50977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8620" y="1603248"/>
              <a:ext cx="3103626" cy="437464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137906" y="1875866"/>
            <a:ext cx="2724150" cy="2374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Here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variation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b="1" spc="2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“Repairs"</a:t>
            </a:r>
            <a:r>
              <a:rPr sz="1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targets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Comparing "Education"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"Medicine"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purposes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400" b="1" spc="2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Medicine </a:t>
            </a:r>
            <a:r>
              <a:rPr sz="1400" b="1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4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b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1400" b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no.</a:t>
            </a:r>
            <a:r>
              <a:rPr sz="14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clients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140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difficulties</a:t>
            </a:r>
            <a:r>
              <a:rPr sz="14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re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loan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compare</a:t>
            </a:r>
            <a:r>
              <a:rPr sz="14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"Education“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37906" y="4863846"/>
            <a:ext cx="2723515" cy="9156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9085" marR="5080" indent="-287020">
              <a:lnSpc>
                <a:spcPct val="100800"/>
              </a:lnSpc>
              <a:spcBef>
                <a:spcPts val="90"/>
              </a:spcBef>
              <a:buClr>
                <a:srgbClr val="FFFFFF"/>
              </a:buClr>
              <a:buFont typeface="Arial MT"/>
              <a:buChar char="•"/>
              <a:tabLst>
                <a:tab pos="338455" algn="l"/>
                <a:tab pos="339090" algn="l"/>
              </a:tabLst>
            </a:pPr>
            <a:r>
              <a:rPr dirty="0"/>
              <a:t>	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“Buying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Car"</a:t>
            </a:r>
            <a:r>
              <a:rPr sz="1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“Building </a:t>
            </a:r>
            <a:r>
              <a:rPr sz="1400" b="1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purpose”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client having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 difficulties in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payment have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equal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rat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io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265175"/>
            <a:ext cx="11683365" cy="6332220"/>
            <a:chOff x="256031" y="265175"/>
            <a:chExt cx="11683365" cy="6332220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90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359" y="1269492"/>
              <a:ext cx="6291834" cy="52265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559" y="412991"/>
              <a:ext cx="6147053" cy="7719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2467" y="338327"/>
              <a:ext cx="7959090" cy="91211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95066" y="583184"/>
            <a:ext cx="5911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Calibri"/>
                <a:cs typeface="Calibri"/>
              </a:rPr>
              <a:t>10.4</a:t>
            </a:r>
            <a:r>
              <a:rPr sz="2400" b="0" spc="-15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Segoe UI"/>
                <a:cs typeface="Segoe UI"/>
              </a:rPr>
              <a:t>AMT_CREDIT</a:t>
            </a:r>
            <a:r>
              <a:rPr sz="2400" b="0" spc="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vs</a:t>
            </a:r>
            <a:r>
              <a:rPr sz="2400" b="0" spc="-5" dirty="0">
                <a:latin typeface="Segoe UI"/>
                <a:cs typeface="Segoe UI"/>
              </a:rPr>
              <a:t> NAME_HOUSING_TYPE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75944" y="1376172"/>
            <a:ext cx="10513695" cy="4953000"/>
            <a:chOff x="1075944" y="1376172"/>
            <a:chExt cx="10513695" cy="49530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5944" y="1376172"/>
              <a:ext cx="6027420" cy="4953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5200" y="1431036"/>
              <a:ext cx="4274058" cy="418261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449057" y="1795983"/>
            <a:ext cx="3910329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60145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Here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Housing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Office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apartment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credit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target </a:t>
            </a:r>
            <a:r>
              <a:rPr sz="1400" b="1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0 and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co-op apartment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having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higher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credit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1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52106" y="3503802"/>
            <a:ext cx="3927475" cy="1519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alibri"/>
              <a:cs typeface="Calibri"/>
            </a:endParaRPr>
          </a:p>
          <a:p>
            <a:pPr marL="12700" marR="5080" indent="4445" algn="ctr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So, </a:t>
            </a:r>
            <a:r>
              <a:rPr sz="1400" b="1" spc="-5" dirty="0">
                <a:latin typeface="Calibri"/>
                <a:cs typeface="Calibri"/>
              </a:rPr>
              <a:t>we can </a:t>
            </a:r>
            <a:r>
              <a:rPr sz="1400" b="1" dirty="0">
                <a:latin typeface="Calibri"/>
                <a:cs typeface="Calibri"/>
              </a:rPr>
              <a:t>conclude </a:t>
            </a:r>
            <a:r>
              <a:rPr sz="1400" b="1" spc="-5" dirty="0">
                <a:latin typeface="Calibri"/>
                <a:cs typeface="Calibri"/>
              </a:rPr>
              <a:t>that </a:t>
            </a:r>
            <a:r>
              <a:rPr sz="1400" b="1" dirty="0">
                <a:latin typeface="Calibri"/>
                <a:cs typeface="Calibri"/>
              </a:rPr>
              <a:t>bank should </a:t>
            </a:r>
            <a:r>
              <a:rPr sz="1400" b="1" spc="-10" dirty="0">
                <a:latin typeface="Calibri"/>
                <a:cs typeface="Calibri"/>
              </a:rPr>
              <a:t>avoid </a:t>
            </a:r>
            <a:r>
              <a:rPr sz="1400" b="1" spc="-5" dirty="0">
                <a:latin typeface="Calibri"/>
                <a:cs typeface="Calibri"/>
              </a:rPr>
              <a:t>giving </a:t>
            </a:r>
            <a:r>
              <a:rPr sz="1400" b="1" dirty="0">
                <a:latin typeface="Calibri"/>
                <a:cs typeface="Calibri"/>
              </a:rPr>
              <a:t> loans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to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the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housing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type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of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co-op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apartment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as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they </a:t>
            </a:r>
            <a:r>
              <a:rPr sz="1400" b="1" spc="-30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are having </a:t>
            </a:r>
            <a:r>
              <a:rPr sz="1400" b="1" dirty="0">
                <a:latin typeface="Calibri"/>
                <a:cs typeface="Calibri"/>
              </a:rPr>
              <a:t>difficulties in </a:t>
            </a:r>
            <a:r>
              <a:rPr sz="1400" b="1" spc="-5" dirty="0">
                <a:latin typeface="Calibri"/>
                <a:cs typeface="Calibri"/>
              </a:rPr>
              <a:t>payment. </a:t>
            </a:r>
            <a:r>
              <a:rPr sz="1400" b="1" dirty="0">
                <a:latin typeface="Calibri"/>
                <a:cs typeface="Calibri"/>
              </a:rPr>
              <a:t>Bank </a:t>
            </a:r>
            <a:r>
              <a:rPr sz="1400" b="1" spc="-5" dirty="0">
                <a:latin typeface="Calibri"/>
                <a:cs typeface="Calibri"/>
              </a:rPr>
              <a:t>can focus 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mostly </a:t>
            </a:r>
            <a:r>
              <a:rPr sz="1400" b="1" dirty="0">
                <a:latin typeface="Calibri"/>
                <a:cs typeface="Calibri"/>
              </a:rPr>
              <a:t>on housing type with </a:t>
            </a:r>
            <a:r>
              <a:rPr sz="1400" b="1" spc="-5" dirty="0">
                <a:latin typeface="Calibri"/>
                <a:cs typeface="Calibri"/>
              </a:rPr>
              <a:t>parents </a:t>
            </a:r>
            <a:r>
              <a:rPr sz="1400" b="1" dirty="0">
                <a:latin typeface="Calibri"/>
                <a:cs typeface="Calibri"/>
              </a:rPr>
              <a:t>or House or </a:t>
            </a:r>
            <a:r>
              <a:rPr sz="1400" b="1" spc="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municipal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apartment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for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successful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payments.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016" y="2372867"/>
            <a:ext cx="10238994" cy="14775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2963" y="2634741"/>
            <a:ext cx="31756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Conclusions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6976" y="622661"/>
            <a:ext cx="6489700" cy="5480685"/>
            <a:chOff x="466976" y="622661"/>
            <a:chExt cx="6489700" cy="54806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11" y="5158740"/>
              <a:ext cx="942606" cy="9441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97259" y="3614343"/>
              <a:ext cx="1959610" cy="1386205"/>
            </a:xfrm>
            <a:custGeom>
              <a:avLst/>
              <a:gdLst/>
              <a:ahLst/>
              <a:cxnLst/>
              <a:rect l="l" t="t" r="r" b="b"/>
              <a:pathLst>
                <a:path w="1959609" h="1386204">
                  <a:moveTo>
                    <a:pt x="1815096" y="141414"/>
                  </a:moveTo>
                  <a:lnTo>
                    <a:pt x="1747558" y="91897"/>
                  </a:lnTo>
                  <a:lnTo>
                    <a:pt x="1702727" y="73380"/>
                  </a:lnTo>
                  <a:lnTo>
                    <a:pt x="1656892" y="56222"/>
                  </a:lnTo>
                  <a:lnTo>
                    <a:pt x="1610118" y="40449"/>
                  </a:lnTo>
                  <a:lnTo>
                    <a:pt x="1562481" y="26085"/>
                  </a:lnTo>
                  <a:lnTo>
                    <a:pt x="1514017" y="13144"/>
                  </a:lnTo>
                  <a:lnTo>
                    <a:pt x="1464818" y="1651"/>
                  </a:lnTo>
                  <a:lnTo>
                    <a:pt x="1448320" y="0"/>
                  </a:lnTo>
                  <a:lnTo>
                    <a:pt x="1432306" y="2044"/>
                  </a:lnTo>
                  <a:lnTo>
                    <a:pt x="1373022" y="49276"/>
                  </a:lnTo>
                  <a:lnTo>
                    <a:pt x="1363052" y="70091"/>
                  </a:lnTo>
                  <a:lnTo>
                    <a:pt x="1364615" y="81051"/>
                  </a:lnTo>
                  <a:lnTo>
                    <a:pt x="1370609" y="91427"/>
                  </a:lnTo>
                  <a:lnTo>
                    <a:pt x="1402689" y="129692"/>
                  </a:lnTo>
                  <a:lnTo>
                    <a:pt x="1259827" y="285584"/>
                  </a:lnTo>
                  <a:lnTo>
                    <a:pt x="1209548" y="292620"/>
                  </a:lnTo>
                  <a:lnTo>
                    <a:pt x="1162977" y="306603"/>
                  </a:lnTo>
                  <a:lnTo>
                    <a:pt x="1121397" y="326885"/>
                  </a:lnTo>
                  <a:lnTo>
                    <a:pt x="1086116" y="352869"/>
                  </a:lnTo>
                  <a:lnTo>
                    <a:pt x="1058405" y="383895"/>
                  </a:lnTo>
                  <a:lnTo>
                    <a:pt x="1093190" y="415086"/>
                  </a:lnTo>
                  <a:lnTo>
                    <a:pt x="1131316" y="444055"/>
                  </a:lnTo>
                  <a:lnTo>
                    <a:pt x="1172565" y="470662"/>
                  </a:lnTo>
                  <a:lnTo>
                    <a:pt x="1216736" y="494766"/>
                  </a:lnTo>
                  <a:lnTo>
                    <a:pt x="1263611" y="516242"/>
                  </a:lnTo>
                  <a:lnTo>
                    <a:pt x="1188288" y="632155"/>
                  </a:lnTo>
                  <a:lnTo>
                    <a:pt x="1182128" y="648766"/>
                  </a:lnTo>
                  <a:lnTo>
                    <a:pt x="1185202" y="665226"/>
                  </a:lnTo>
                  <a:lnTo>
                    <a:pt x="1196606" y="679653"/>
                  </a:lnTo>
                  <a:lnTo>
                    <a:pt x="1215478" y="690181"/>
                  </a:lnTo>
                  <a:lnTo>
                    <a:pt x="1238542" y="694613"/>
                  </a:lnTo>
                  <a:lnTo>
                    <a:pt x="1261389" y="692404"/>
                  </a:lnTo>
                  <a:lnTo>
                    <a:pt x="1281404" y="684187"/>
                  </a:lnTo>
                  <a:lnTo>
                    <a:pt x="1296771" y="669455"/>
                  </a:lnTo>
                  <a:lnTo>
                    <a:pt x="1372514" y="552983"/>
                  </a:lnTo>
                  <a:lnTo>
                    <a:pt x="1424813" y="565035"/>
                  </a:lnTo>
                  <a:lnTo>
                    <a:pt x="1478153" y="573976"/>
                  </a:lnTo>
                  <a:lnTo>
                    <a:pt x="1532280" y="579780"/>
                  </a:lnTo>
                  <a:lnTo>
                    <a:pt x="1586928" y="582409"/>
                  </a:lnTo>
                  <a:lnTo>
                    <a:pt x="1645158" y="581698"/>
                  </a:lnTo>
                  <a:lnTo>
                    <a:pt x="1662734" y="537514"/>
                  </a:lnTo>
                  <a:lnTo>
                    <a:pt x="1664385" y="492277"/>
                  </a:lnTo>
                  <a:lnTo>
                    <a:pt x="1650415" y="448144"/>
                  </a:lnTo>
                  <a:lnTo>
                    <a:pt x="1621104" y="407314"/>
                  </a:lnTo>
                  <a:lnTo>
                    <a:pt x="1694561" y="228028"/>
                  </a:lnTo>
                  <a:lnTo>
                    <a:pt x="1755838" y="221284"/>
                  </a:lnTo>
                  <a:lnTo>
                    <a:pt x="1793227" y="203365"/>
                  </a:lnTo>
                  <a:lnTo>
                    <a:pt x="1813534" y="153327"/>
                  </a:lnTo>
                  <a:lnTo>
                    <a:pt x="1815096" y="141414"/>
                  </a:lnTo>
                  <a:close/>
                </a:path>
                <a:path w="1959609" h="1386204">
                  <a:moveTo>
                    <a:pt x="1959229" y="428879"/>
                  </a:moveTo>
                  <a:lnTo>
                    <a:pt x="1741639" y="428879"/>
                  </a:lnTo>
                  <a:lnTo>
                    <a:pt x="1749056" y="445808"/>
                  </a:lnTo>
                  <a:lnTo>
                    <a:pt x="1754822" y="463042"/>
                  </a:lnTo>
                  <a:lnTo>
                    <a:pt x="1758911" y="480517"/>
                  </a:lnTo>
                  <a:lnTo>
                    <a:pt x="1761286" y="498170"/>
                  </a:lnTo>
                  <a:lnTo>
                    <a:pt x="1863039" y="498170"/>
                  </a:lnTo>
                  <a:lnTo>
                    <a:pt x="1863039" y="900785"/>
                  </a:lnTo>
                  <a:lnTo>
                    <a:pt x="1851698" y="941222"/>
                  </a:lnTo>
                  <a:lnTo>
                    <a:pt x="1820773" y="974242"/>
                  </a:lnTo>
                  <a:lnTo>
                    <a:pt x="1810385" y="979297"/>
                  </a:lnTo>
                  <a:lnTo>
                    <a:pt x="1810385" y="1060856"/>
                  </a:lnTo>
                  <a:lnTo>
                    <a:pt x="1777707" y="1090650"/>
                  </a:lnTo>
                  <a:lnTo>
                    <a:pt x="1574139" y="1245920"/>
                  </a:lnTo>
                  <a:lnTo>
                    <a:pt x="1538998" y="1268539"/>
                  </a:lnTo>
                  <a:lnTo>
                    <a:pt x="1544574" y="1255255"/>
                  </a:lnTo>
                  <a:lnTo>
                    <a:pt x="1548638" y="1241717"/>
                  </a:lnTo>
                  <a:lnTo>
                    <a:pt x="1551165" y="1227975"/>
                  </a:lnTo>
                  <a:lnTo>
                    <a:pt x="1552143" y="1214107"/>
                  </a:lnTo>
                  <a:lnTo>
                    <a:pt x="1553921" y="1074000"/>
                  </a:lnTo>
                  <a:lnTo>
                    <a:pt x="1718767" y="1074000"/>
                  </a:lnTo>
                  <a:lnTo>
                    <a:pt x="1742262" y="1073162"/>
                  </a:lnTo>
                  <a:lnTo>
                    <a:pt x="1765477" y="1070686"/>
                  </a:lnTo>
                  <a:lnTo>
                    <a:pt x="1788248" y="1066571"/>
                  </a:lnTo>
                  <a:lnTo>
                    <a:pt x="1810385" y="1060856"/>
                  </a:lnTo>
                  <a:lnTo>
                    <a:pt x="1810385" y="979297"/>
                  </a:lnTo>
                  <a:lnTo>
                    <a:pt x="1774913" y="996518"/>
                  </a:lnTo>
                  <a:lnTo>
                    <a:pt x="1718767" y="1004709"/>
                  </a:lnTo>
                  <a:lnTo>
                    <a:pt x="1458582" y="1004709"/>
                  </a:lnTo>
                  <a:lnTo>
                    <a:pt x="1455953" y="1213510"/>
                  </a:lnTo>
                  <a:lnTo>
                    <a:pt x="1444142" y="1253604"/>
                  </a:lnTo>
                  <a:lnTo>
                    <a:pt x="1413129" y="1286306"/>
                  </a:lnTo>
                  <a:lnTo>
                    <a:pt x="1367459" y="1308341"/>
                  </a:lnTo>
                  <a:lnTo>
                    <a:pt x="1311681" y="1316494"/>
                  </a:lnTo>
                  <a:lnTo>
                    <a:pt x="684822" y="1316494"/>
                  </a:lnTo>
                  <a:lnTo>
                    <a:pt x="684822" y="1183957"/>
                  </a:lnTo>
                  <a:lnTo>
                    <a:pt x="684822" y="498170"/>
                  </a:lnTo>
                  <a:lnTo>
                    <a:pt x="1070749" y="498170"/>
                  </a:lnTo>
                  <a:lnTo>
                    <a:pt x="1047902" y="481825"/>
                  </a:lnTo>
                  <a:lnTo>
                    <a:pt x="1026033" y="464820"/>
                  </a:lnTo>
                  <a:lnTo>
                    <a:pt x="1005166" y="447167"/>
                  </a:lnTo>
                  <a:lnTo>
                    <a:pt x="985342" y="428879"/>
                  </a:lnTo>
                  <a:lnTo>
                    <a:pt x="588632" y="428879"/>
                  </a:lnTo>
                  <a:lnTo>
                    <a:pt x="588632" y="1183957"/>
                  </a:lnTo>
                  <a:lnTo>
                    <a:pt x="119265" y="1085227"/>
                  </a:lnTo>
                  <a:lnTo>
                    <a:pt x="455422" y="255524"/>
                  </a:lnTo>
                  <a:lnTo>
                    <a:pt x="965911" y="362915"/>
                  </a:lnTo>
                  <a:lnTo>
                    <a:pt x="971397" y="354482"/>
                  </a:lnTo>
                  <a:lnTo>
                    <a:pt x="981443" y="340487"/>
                  </a:lnTo>
                  <a:lnTo>
                    <a:pt x="992771" y="327025"/>
                  </a:lnTo>
                  <a:lnTo>
                    <a:pt x="1005370" y="314147"/>
                  </a:lnTo>
                  <a:lnTo>
                    <a:pt x="1019175" y="301917"/>
                  </a:lnTo>
                  <a:lnTo>
                    <a:pt x="798525" y="255524"/>
                  </a:lnTo>
                  <a:lnTo>
                    <a:pt x="390042" y="169633"/>
                  </a:lnTo>
                  <a:lnTo>
                    <a:pt x="0" y="1132370"/>
                  </a:lnTo>
                  <a:lnTo>
                    <a:pt x="588632" y="1256131"/>
                  </a:lnTo>
                  <a:lnTo>
                    <a:pt x="588632" y="1385785"/>
                  </a:lnTo>
                  <a:lnTo>
                    <a:pt x="1346885" y="1385785"/>
                  </a:lnTo>
                  <a:lnTo>
                    <a:pt x="1402575" y="1382979"/>
                  </a:lnTo>
                  <a:lnTo>
                    <a:pt x="1456728" y="1374851"/>
                  </a:lnTo>
                  <a:lnTo>
                    <a:pt x="1508645" y="1361630"/>
                  </a:lnTo>
                  <a:lnTo>
                    <a:pt x="1557642" y="1343520"/>
                  </a:lnTo>
                  <a:lnTo>
                    <a:pt x="1603032" y="1320723"/>
                  </a:lnTo>
                  <a:lnTo>
                    <a:pt x="1644091" y="1293482"/>
                  </a:lnTo>
                  <a:lnTo>
                    <a:pt x="1676793" y="1268539"/>
                  </a:lnTo>
                  <a:lnTo>
                    <a:pt x="1847621" y="1138237"/>
                  </a:lnTo>
                  <a:lnTo>
                    <a:pt x="1886788" y="1103464"/>
                  </a:lnTo>
                  <a:lnTo>
                    <a:pt x="1917954" y="1065136"/>
                  </a:lnTo>
                  <a:lnTo>
                    <a:pt x="1920316" y="1060856"/>
                  </a:lnTo>
                  <a:lnTo>
                    <a:pt x="1940687" y="1023988"/>
                  </a:lnTo>
                  <a:lnTo>
                    <a:pt x="1954580" y="980719"/>
                  </a:lnTo>
                  <a:lnTo>
                    <a:pt x="1959229" y="936040"/>
                  </a:lnTo>
                  <a:lnTo>
                    <a:pt x="1959229" y="428879"/>
                  </a:lnTo>
                  <a:close/>
                </a:path>
              </a:pathLst>
            </a:custGeom>
            <a:solidFill>
              <a:srgbClr val="FFFFFF">
                <a:alpha val="9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251" y="815306"/>
              <a:ext cx="152674" cy="1147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238" y="1092659"/>
              <a:ext cx="152674" cy="1147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6976" y="622661"/>
              <a:ext cx="1049655" cy="878205"/>
            </a:xfrm>
            <a:custGeom>
              <a:avLst/>
              <a:gdLst/>
              <a:ahLst/>
              <a:cxnLst/>
              <a:rect l="l" t="t" r="r" b="b"/>
              <a:pathLst>
                <a:path w="1049655" h="878205">
                  <a:moveTo>
                    <a:pt x="546176" y="0"/>
                  </a:moveTo>
                  <a:lnTo>
                    <a:pt x="498057" y="1593"/>
                  </a:lnTo>
                  <a:lnTo>
                    <a:pt x="450216" y="6375"/>
                  </a:lnTo>
                  <a:lnTo>
                    <a:pt x="402930" y="14345"/>
                  </a:lnTo>
                  <a:lnTo>
                    <a:pt x="356477" y="25503"/>
                  </a:lnTo>
                  <a:lnTo>
                    <a:pt x="311134" y="39849"/>
                  </a:lnTo>
                  <a:lnTo>
                    <a:pt x="267181" y="57383"/>
                  </a:lnTo>
                  <a:lnTo>
                    <a:pt x="217545" y="82246"/>
                  </a:lnTo>
                  <a:lnTo>
                    <a:pt x="172391" y="110700"/>
                  </a:lnTo>
                  <a:lnTo>
                    <a:pt x="131949" y="142401"/>
                  </a:lnTo>
                  <a:lnTo>
                    <a:pt x="96446" y="177003"/>
                  </a:lnTo>
                  <a:lnTo>
                    <a:pt x="66113" y="214163"/>
                  </a:lnTo>
                  <a:lnTo>
                    <a:pt x="41178" y="253536"/>
                  </a:lnTo>
                  <a:lnTo>
                    <a:pt x="21870" y="294779"/>
                  </a:lnTo>
                  <a:lnTo>
                    <a:pt x="8418" y="337546"/>
                  </a:lnTo>
                  <a:lnTo>
                    <a:pt x="1052" y="381493"/>
                  </a:lnTo>
                  <a:lnTo>
                    <a:pt x="0" y="426277"/>
                  </a:lnTo>
                  <a:lnTo>
                    <a:pt x="2867" y="469192"/>
                  </a:lnTo>
                  <a:lnTo>
                    <a:pt x="11359" y="511219"/>
                  </a:lnTo>
                  <a:lnTo>
                    <a:pt x="25311" y="552076"/>
                  </a:lnTo>
                  <a:lnTo>
                    <a:pt x="44558" y="591482"/>
                  </a:lnTo>
                  <a:lnTo>
                    <a:pt x="68937" y="629157"/>
                  </a:lnTo>
                  <a:lnTo>
                    <a:pt x="98282" y="664819"/>
                  </a:lnTo>
                  <a:lnTo>
                    <a:pt x="132430" y="698187"/>
                  </a:lnTo>
                  <a:lnTo>
                    <a:pt x="171214" y="728979"/>
                  </a:lnTo>
                  <a:lnTo>
                    <a:pt x="214471" y="756916"/>
                  </a:lnTo>
                  <a:lnTo>
                    <a:pt x="214471" y="877695"/>
                  </a:lnTo>
                  <a:lnTo>
                    <a:pt x="466165" y="688602"/>
                  </a:lnTo>
                  <a:lnTo>
                    <a:pt x="347153" y="688602"/>
                  </a:lnTo>
                  <a:lnTo>
                    <a:pt x="325343" y="654445"/>
                  </a:lnTo>
                  <a:lnTo>
                    <a:pt x="319065" y="653079"/>
                  </a:lnTo>
                  <a:lnTo>
                    <a:pt x="238100" y="653079"/>
                  </a:lnTo>
                  <a:lnTo>
                    <a:pt x="201749" y="625753"/>
                  </a:lnTo>
                  <a:lnTo>
                    <a:pt x="218107" y="590230"/>
                  </a:lnTo>
                  <a:lnTo>
                    <a:pt x="212995" y="583036"/>
                  </a:lnTo>
                  <a:lnTo>
                    <a:pt x="208564" y="575714"/>
                  </a:lnTo>
                  <a:lnTo>
                    <a:pt x="204816" y="568135"/>
                  </a:lnTo>
                  <a:lnTo>
                    <a:pt x="201749" y="560172"/>
                  </a:lnTo>
                  <a:lnTo>
                    <a:pt x="156310" y="543777"/>
                  </a:lnTo>
                  <a:lnTo>
                    <a:pt x="156310" y="505521"/>
                  </a:lnTo>
                  <a:lnTo>
                    <a:pt x="201749" y="489126"/>
                  </a:lnTo>
                  <a:lnTo>
                    <a:pt x="204816" y="481163"/>
                  </a:lnTo>
                  <a:lnTo>
                    <a:pt x="208564" y="473585"/>
                  </a:lnTo>
                  <a:lnTo>
                    <a:pt x="212995" y="466262"/>
                  </a:lnTo>
                  <a:lnTo>
                    <a:pt x="218107" y="459068"/>
                  </a:lnTo>
                  <a:lnTo>
                    <a:pt x="201749" y="423545"/>
                  </a:lnTo>
                  <a:lnTo>
                    <a:pt x="238100" y="396219"/>
                  </a:lnTo>
                  <a:lnTo>
                    <a:pt x="325343" y="396219"/>
                  </a:lnTo>
                  <a:lnTo>
                    <a:pt x="347153" y="362062"/>
                  </a:lnTo>
                  <a:lnTo>
                    <a:pt x="445302" y="362062"/>
                  </a:lnTo>
                  <a:lnTo>
                    <a:pt x="428943" y="349766"/>
                  </a:lnTo>
                  <a:lnTo>
                    <a:pt x="445302" y="314243"/>
                  </a:lnTo>
                  <a:lnTo>
                    <a:pt x="440190" y="307048"/>
                  </a:lnTo>
                  <a:lnTo>
                    <a:pt x="435759" y="299726"/>
                  </a:lnTo>
                  <a:lnTo>
                    <a:pt x="432011" y="292148"/>
                  </a:lnTo>
                  <a:lnTo>
                    <a:pt x="428943" y="284185"/>
                  </a:lnTo>
                  <a:lnTo>
                    <a:pt x="383504" y="267789"/>
                  </a:lnTo>
                  <a:lnTo>
                    <a:pt x="383504" y="229534"/>
                  </a:lnTo>
                  <a:lnTo>
                    <a:pt x="428943" y="213138"/>
                  </a:lnTo>
                  <a:lnTo>
                    <a:pt x="432011" y="205176"/>
                  </a:lnTo>
                  <a:lnTo>
                    <a:pt x="435759" y="197597"/>
                  </a:lnTo>
                  <a:lnTo>
                    <a:pt x="440190" y="190275"/>
                  </a:lnTo>
                  <a:lnTo>
                    <a:pt x="445301" y="183080"/>
                  </a:lnTo>
                  <a:lnTo>
                    <a:pt x="430761" y="147557"/>
                  </a:lnTo>
                  <a:lnTo>
                    <a:pt x="467112" y="120232"/>
                  </a:lnTo>
                  <a:lnTo>
                    <a:pt x="554355" y="120232"/>
                  </a:lnTo>
                  <a:lnTo>
                    <a:pt x="576166" y="86075"/>
                  </a:lnTo>
                  <a:lnTo>
                    <a:pt x="880318" y="86075"/>
                  </a:lnTo>
                  <a:lnTo>
                    <a:pt x="874807" y="82579"/>
                  </a:lnTo>
                  <a:lnTo>
                    <a:pt x="825171" y="57383"/>
                  </a:lnTo>
                  <a:lnTo>
                    <a:pt x="781218" y="39849"/>
                  </a:lnTo>
                  <a:lnTo>
                    <a:pt x="735875" y="25503"/>
                  </a:lnTo>
                  <a:lnTo>
                    <a:pt x="689422" y="14345"/>
                  </a:lnTo>
                  <a:lnTo>
                    <a:pt x="642136" y="6375"/>
                  </a:lnTo>
                  <a:lnTo>
                    <a:pt x="594295" y="1593"/>
                  </a:lnTo>
                  <a:lnTo>
                    <a:pt x="546176" y="0"/>
                  </a:lnTo>
                  <a:close/>
                </a:path>
                <a:path w="1049655" h="878205">
                  <a:moveTo>
                    <a:pt x="458024" y="643515"/>
                  </a:moveTo>
                  <a:lnTo>
                    <a:pt x="448454" y="647358"/>
                  </a:lnTo>
                  <a:lnTo>
                    <a:pt x="438713" y="650688"/>
                  </a:lnTo>
                  <a:lnTo>
                    <a:pt x="428631" y="653506"/>
                  </a:lnTo>
                  <a:lnTo>
                    <a:pt x="418038" y="655812"/>
                  </a:lnTo>
                  <a:lnTo>
                    <a:pt x="398045" y="688602"/>
                  </a:lnTo>
                  <a:lnTo>
                    <a:pt x="466165" y="688602"/>
                  </a:lnTo>
                  <a:lnTo>
                    <a:pt x="509811" y="655812"/>
                  </a:lnTo>
                  <a:lnTo>
                    <a:pt x="505281" y="655812"/>
                  </a:lnTo>
                  <a:lnTo>
                    <a:pt x="458024" y="643515"/>
                  </a:lnTo>
                  <a:close/>
                </a:path>
                <a:path w="1049655" h="878205">
                  <a:moveTo>
                    <a:pt x="564751" y="396219"/>
                  </a:moveTo>
                  <a:lnTo>
                    <a:pt x="508916" y="396219"/>
                  </a:lnTo>
                  <a:lnTo>
                    <a:pt x="545267" y="423545"/>
                  </a:lnTo>
                  <a:lnTo>
                    <a:pt x="528909" y="459068"/>
                  </a:lnTo>
                  <a:lnTo>
                    <a:pt x="534021" y="466262"/>
                  </a:lnTo>
                  <a:lnTo>
                    <a:pt x="538451" y="473585"/>
                  </a:lnTo>
                  <a:lnTo>
                    <a:pt x="542200" y="481163"/>
                  </a:lnTo>
                  <a:lnTo>
                    <a:pt x="545267" y="489126"/>
                  </a:lnTo>
                  <a:lnTo>
                    <a:pt x="590706" y="505521"/>
                  </a:lnTo>
                  <a:lnTo>
                    <a:pt x="588889" y="546510"/>
                  </a:lnTo>
                  <a:lnTo>
                    <a:pt x="543450" y="562905"/>
                  </a:lnTo>
                  <a:lnTo>
                    <a:pt x="540383" y="570868"/>
                  </a:lnTo>
                  <a:lnTo>
                    <a:pt x="536634" y="578446"/>
                  </a:lnTo>
                  <a:lnTo>
                    <a:pt x="532204" y="585769"/>
                  </a:lnTo>
                  <a:lnTo>
                    <a:pt x="527092" y="592963"/>
                  </a:lnTo>
                  <a:lnTo>
                    <a:pt x="541632" y="628486"/>
                  </a:lnTo>
                  <a:lnTo>
                    <a:pt x="505281" y="655812"/>
                  </a:lnTo>
                  <a:lnTo>
                    <a:pt x="509811" y="655812"/>
                  </a:lnTo>
                  <a:lnTo>
                    <a:pt x="835339" y="411248"/>
                  </a:lnTo>
                  <a:lnTo>
                    <a:pt x="574348" y="411248"/>
                  </a:lnTo>
                  <a:lnTo>
                    <a:pt x="564751" y="396219"/>
                  </a:lnTo>
                  <a:close/>
                </a:path>
                <a:path w="1049655" h="878205">
                  <a:moveTo>
                    <a:pt x="285356" y="642149"/>
                  </a:moveTo>
                  <a:lnTo>
                    <a:pt x="238100" y="653079"/>
                  </a:lnTo>
                  <a:lnTo>
                    <a:pt x="319065" y="653079"/>
                  </a:lnTo>
                  <a:lnTo>
                    <a:pt x="314750" y="652140"/>
                  </a:lnTo>
                  <a:lnTo>
                    <a:pt x="304668" y="649322"/>
                  </a:lnTo>
                  <a:lnTo>
                    <a:pt x="294927" y="645991"/>
                  </a:lnTo>
                  <a:lnTo>
                    <a:pt x="285356" y="642149"/>
                  </a:lnTo>
                  <a:close/>
                </a:path>
                <a:path w="1049655" h="878205">
                  <a:moveTo>
                    <a:pt x="687037" y="366161"/>
                  </a:moveTo>
                  <a:lnTo>
                    <a:pt x="677466" y="370004"/>
                  </a:lnTo>
                  <a:lnTo>
                    <a:pt x="667725" y="373334"/>
                  </a:lnTo>
                  <a:lnTo>
                    <a:pt x="657644" y="376152"/>
                  </a:lnTo>
                  <a:lnTo>
                    <a:pt x="647051" y="378458"/>
                  </a:lnTo>
                  <a:lnTo>
                    <a:pt x="625240" y="411248"/>
                  </a:lnTo>
                  <a:lnTo>
                    <a:pt x="835339" y="411248"/>
                  </a:lnTo>
                  <a:lnTo>
                    <a:pt x="878985" y="378458"/>
                  </a:lnTo>
                  <a:lnTo>
                    <a:pt x="734293" y="378458"/>
                  </a:lnTo>
                  <a:lnTo>
                    <a:pt x="687037" y="366161"/>
                  </a:lnTo>
                  <a:close/>
                </a:path>
                <a:path w="1049655" h="878205">
                  <a:moveTo>
                    <a:pt x="325343" y="396219"/>
                  </a:moveTo>
                  <a:lnTo>
                    <a:pt x="238100" y="396219"/>
                  </a:lnTo>
                  <a:lnTo>
                    <a:pt x="285356" y="408516"/>
                  </a:lnTo>
                  <a:lnTo>
                    <a:pt x="294927" y="404673"/>
                  </a:lnTo>
                  <a:lnTo>
                    <a:pt x="304668" y="401343"/>
                  </a:lnTo>
                  <a:lnTo>
                    <a:pt x="314750" y="398525"/>
                  </a:lnTo>
                  <a:lnTo>
                    <a:pt x="325343" y="396219"/>
                  </a:lnTo>
                  <a:close/>
                </a:path>
                <a:path w="1049655" h="878205">
                  <a:moveTo>
                    <a:pt x="445302" y="362062"/>
                  </a:moveTo>
                  <a:lnTo>
                    <a:pt x="399863" y="362062"/>
                  </a:lnTo>
                  <a:lnTo>
                    <a:pt x="421673" y="396219"/>
                  </a:lnTo>
                  <a:lnTo>
                    <a:pt x="432266" y="398525"/>
                  </a:lnTo>
                  <a:lnTo>
                    <a:pt x="442348" y="401343"/>
                  </a:lnTo>
                  <a:lnTo>
                    <a:pt x="452089" y="404673"/>
                  </a:lnTo>
                  <a:lnTo>
                    <a:pt x="461660" y="408516"/>
                  </a:lnTo>
                  <a:lnTo>
                    <a:pt x="508916" y="396219"/>
                  </a:lnTo>
                  <a:lnTo>
                    <a:pt x="564751" y="396219"/>
                  </a:lnTo>
                  <a:lnTo>
                    <a:pt x="552537" y="377091"/>
                  </a:lnTo>
                  <a:lnTo>
                    <a:pt x="465295" y="377091"/>
                  </a:lnTo>
                  <a:lnTo>
                    <a:pt x="445302" y="362062"/>
                  </a:lnTo>
                  <a:close/>
                </a:path>
                <a:path w="1049655" h="878205">
                  <a:moveTo>
                    <a:pt x="929684" y="118866"/>
                  </a:moveTo>
                  <a:lnTo>
                    <a:pt x="736111" y="118865"/>
                  </a:lnTo>
                  <a:lnTo>
                    <a:pt x="772462" y="146191"/>
                  </a:lnTo>
                  <a:lnTo>
                    <a:pt x="756104" y="181714"/>
                  </a:lnTo>
                  <a:lnTo>
                    <a:pt x="761216" y="188908"/>
                  </a:lnTo>
                  <a:lnTo>
                    <a:pt x="765646" y="196231"/>
                  </a:lnTo>
                  <a:lnTo>
                    <a:pt x="769395" y="203809"/>
                  </a:lnTo>
                  <a:lnTo>
                    <a:pt x="772462" y="211772"/>
                  </a:lnTo>
                  <a:lnTo>
                    <a:pt x="817901" y="228167"/>
                  </a:lnTo>
                  <a:lnTo>
                    <a:pt x="817901" y="269156"/>
                  </a:lnTo>
                  <a:lnTo>
                    <a:pt x="772462" y="285551"/>
                  </a:lnTo>
                  <a:lnTo>
                    <a:pt x="769111" y="293514"/>
                  </a:lnTo>
                  <a:lnTo>
                    <a:pt x="764738" y="301092"/>
                  </a:lnTo>
                  <a:lnTo>
                    <a:pt x="759682" y="308415"/>
                  </a:lnTo>
                  <a:lnTo>
                    <a:pt x="754287" y="315609"/>
                  </a:lnTo>
                  <a:lnTo>
                    <a:pt x="770645" y="351132"/>
                  </a:lnTo>
                  <a:lnTo>
                    <a:pt x="734293" y="378458"/>
                  </a:lnTo>
                  <a:lnTo>
                    <a:pt x="878985" y="378458"/>
                  </a:lnTo>
                  <a:lnTo>
                    <a:pt x="1049095" y="250657"/>
                  </a:lnTo>
                  <a:lnTo>
                    <a:pt x="1026239" y="214676"/>
                  </a:lnTo>
                  <a:lnTo>
                    <a:pt x="995906" y="177593"/>
                  </a:lnTo>
                  <a:lnTo>
                    <a:pt x="960403" y="143003"/>
                  </a:lnTo>
                  <a:lnTo>
                    <a:pt x="929684" y="118866"/>
                  </a:lnTo>
                  <a:close/>
                </a:path>
                <a:path w="1049655" h="878205">
                  <a:moveTo>
                    <a:pt x="512551" y="364795"/>
                  </a:moveTo>
                  <a:lnTo>
                    <a:pt x="465295" y="377091"/>
                  </a:lnTo>
                  <a:lnTo>
                    <a:pt x="552537" y="377091"/>
                  </a:lnTo>
                  <a:lnTo>
                    <a:pt x="541945" y="374786"/>
                  </a:lnTo>
                  <a:lnTo>
                    <a:pt x="531863" y="371968"/>
                  </a:lnTo>
                  <a:lnTo>
                    <a:pt x="522122" y="368638"/>
                  </a:lnTo>
                  <a:lnTo>
                    <a:pt x="512551" y="364795"/>
                  </a:lnTo>
                  <a:close/>
                </a:path>
                <a:path w="1049655" h="878205">
                  <a:moveTo>
                    <a:pt x="554355" y="120232"/>
                  </a:moveTo>
                  <a:lnTo>
                    <a:pt x="467112" y="120232"/>
                  </a:lnTo>
                  <a:lnTo>
                    <a:pt x="514369" y="132528"/>
                  </a:lnTo>
                  <a:lnTo>
                    <a:pt x="523939" y="128686"/>
                  </a:lnTo>
                  <a:lnTo>
                    <a:pt x="533680" y="125355"/>
                  </a:lnTo>
                  <a:lnTo>
                    <a:pt x="543762" y="122537"/>
                  </a:lnTo>
                  <a:lnTo>
                    <a:pt x="554355" y="120232"/>
                  </a:lnTo>
                  <a:close/>
                </a:path>
                <a:path w="1049655" h="878205">
                  <a:moveTo>
                    <a:pt x="880318" y="86075"/>
                  </a:moveTo>
                  <a:lnTo>
                    <a:pt x="627057" y="86075"/>
                  </a:lnTo>
                  <a:lnTo>
                    <a:pt x="648868" y="118865"/>
                  </a:lnTo>
                  <a:lnTo>
                    <a:pt x="659461" y="121171"/>
                  </a:lnTo>
                  <a:lnTo>
                    <a:pt x="669543" y="123989"/>
                  </a:lnTo>
                  <a:lnTo>
                    <a:pt x="679284" y="127319"/>
                  </a:lnTo>
                  <a:lnTo>
                    <a:pt x="688854" y="131162"/>
                  </a:lnTo>
                  <a:lnTo>
                    <a:pt x="736111" y="118865"/>
                  </a:lnTo>
                  <a:lnTo>
                    <a:pt x="929684" y="118866"/>
                  </a:lnTo>
                  <a:lnTo>
                    <a:pt x="919961" y="111225"/>
                  </a:lnTo>
                  <a:lnTo>
                    <a:pt x="880318" y="86075"/>
                  </a:lnTo>
                  <a:close/>
                </a:path>
              </a:pathLst>
            </a:custGeom>
            <a:solidFill>
              <a:srgbClr val="FFFFFF">
                <a:alpha val="9372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65175"/>
            <a:ext cx="11939270" cy="6332220"/>
            <a:chOff x="0" y="265175"/>
            <a:chExt cx="11939270" cy="6332220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90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9308" y="472427"/>
              <a:ext cx="2033777" cy="6896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8315"/>
              <a:ext cx="11279886" cy="90907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2535" y="580135"/>
            <a:ext cx="162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Calibri"/>
                <a:cs typeface="Calibri"/>
              </a:rPr>
              <a:t>Final</a:t>
            </a:r>
            <a:r>
              <a:rPr sz="2400" b="0" spc="-95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Insights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716" y="1728216"/>
            <a:ext cx="10504170" cy="103403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6939" y="1806955"/>
            <a:ext cx="986028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25" dirty="0">
                <a:solidFill>
                  <a:srgbClr val="FFFFFF"/>
                </a:solidFill>
                <a:latin typeface="Segoe UI"/>
                <a:cs typeface="Segoe UI"/>
              </a:rPr>
              <a:t>We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observe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decrease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percentage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Difficulties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who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are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pensioners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and an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increase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600" spc="-4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percentage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Difficulties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who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are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working</a:t>
            </a:r>
            <a:r>
              <a:rPr sz="1600" spc="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when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compared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percentages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both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Payment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Difficulties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non-Payment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Difficulties.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5716" y="3166859"/>
            <a:ext cx="10656570" cy="103557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16939" y="3246500"/>
            <a:ext cx="1002411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25" dirty="0">
                <a:solidFill>
                  <a:srgbClr val="FFFFFF"/>
                </a:solidFill>
                <a:latin typeface="Segoe UI"/>
                <a:cs typeface="Segoe UI"/>
              </a:rPr>
              <a:t>We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observe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decrease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percentage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married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widowed</a:t>
            </a:r>
            <a:r>
              <a:rPr sz="16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Loan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Difficulties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and an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increase</a:t>
            </a:r>
            <a:r>
              <a:rPr sz="16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percentage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single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civil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married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Loan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Difficulties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when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compared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with </a:t>
            </a:r>
            <a:r>
              <a:rPr sz="1600" spc="-4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percentages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both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Loan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Payment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Difficulties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Loan Non-Payment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Difficulties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5716" y="4706111"/>
            <a:ext cx="10523982" cy="127939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16939" y="4786122"/>
            <a:ext cx="10197465" cy="1000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25" dirty="0">
                <a:solidFill>
                  <a:srgbClr val="FFFFFF"/>
                </a:solidFill>
                <a:latin typeface="Segoe UI"/>
                <a:cs typeface="Segoe UI"/>
              </a:rPr>
              <a:t>We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observe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increase</a:t>
            </a:r>
            <a:r>
              <a:rPr sz="16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percentage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Loan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Difficulties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whose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educational qualifications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are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secondary/secondary</a:t>
            </a:r>
            <a:r>
              <a:rPr sz="1600" spc="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special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and a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decrease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percentage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Loan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Difficulties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who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have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completed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education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when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compared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percentages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Loan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Difficulties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Loan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Non- </a:t>
            </a:r>
            <a:r>
              <a:rPr sz="1600" spc="-4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Difficulties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62127"/>
            <a:ext cx="11957685" cy="6334125"/>
            <a:chOff x="0" y="262127"/>
            <a:chExt cx="11957685" cy="6334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6667" y="1548422"/>
              <a:ext cx="5850636" cy="49103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9100" y="3835907"/>
              <a:ext cx="3067050" cy="25382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609520" y="4284332"/>
              <a:ext cx="1938655" cy="1654175"/>
            </a:xfrm>
            <a:custGeom>
              <a:avLst/>
              <a:gdLst/>
              <a:ahLst/>
              <a:cxnLst/>
              <a:rect l="l" t="t" r="r" b="b"/>
              <a:pathLst>
                <a:path w="1938654" h="1654175">
                  <a:moveTo>
                    <a:pt x="1610194" y="723353"/>
                  </a:moveTo>
                  <a:lnTo>
                    <a:pt x="1219365" y="723353"/>
                  </a:lnTo>
                  <a:lnTo>
                    <a:pt x="1219365" y="0"/>
                  </a:lnTo>
                  <a:lnTo>
                    <a:pt x="719112" y="0"/>
                  </a:lnTo>
                  <a:lnTo>
                    <a:pt x="719112" y="723353"/>
                  </a:lnTo>
                  <a:lnTo>
                    <a:pt x="328295" y="723353"/>
                  </a:lnTo>
                  <a:lnTo>
                    <a:pt x="969238" y="1343367"/>
                  </a:lnTo>
                  <a:lnTo>
                    <a:pt x="1610194" y="723353"/>
                  </a:lnTo>
                  <a:close/>
                </a:path>
                <a:path w="1938654" h="1654175">
                  <a:moveTo>
                    <a:pt x="1938477" y="1033018"/>
                  </a:moveTo>
                  <a:lnTo>
                    <a:pt x="1750885" y="1033018"/>
                  </a:lnTo>
                  <a:lnTo>
                    <a:pt x="1750885" y="1498434"/>
                  </a:lnTo>
                  <a:lnTo>
                    <a:pt x="187591" y="1498434"/>
                  </a:lnTo>
                  <a:lnTo>
                    <a:pt x="187591" y="1033018"/>
                  </a:lnTo>
                  <a:lnTo>
                    <a:pt x="0" y="1033018"/>
                  </a:lnTo>
                  <a:lnTo>
                    <a:pt x="0" y="1498434"/>
                  </a:lnTo>
                  <a:lnTo>
                    <a:pt x="0" y="1653578"/>
                  </a:lnTo>
                  <a:lnTo>
                    <a:pt x="1938477" y="1653578"/>
                  </a:lnTo>
                  <a:lnTo>
                    <a:pt x="1938477" y="1498434"/>
                  </a:lnTo>
                  <a:lnTo>
                    <a:pt x="1938477" y="1033018"/>
                  </a:lnTo>
                  <a:close/>
                </a:path>
              </a:pathLst>
            </a:custGeom>
            <a:solidFill>
              <a:srgbClr val="FFFFFF">
                <a:alpha val="5568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214372"/>
              <a:ext cx="9961626" cy="19712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64029" y="2739009"/>
            <a:ext cx="58185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96715" algn="l"/>
              </a:tabLst>
            </a:pPr>
            <a:r>
              <a:rPr dirty="0"/>
              <a:t>2.Loading</a:t>
            </a:r>
            <a:r>
              <a:rPr spc="5" dirty="0"/>
              <a:t> </a:t>
            </a:r>
            <a:r>
              <a:rPr dirty="0"/>
              <a:t>Data	/</a:t>
            </a:r>
            <a:r>
              <a:rPr spc="-80" dirty="0"/>
              <a:t> </a:t>
            </a:r>
            <a:r>
              <a:rPr spc="-5" dirty="0"/>
              <a:t>EDA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1791" y="5173979"/>
            <a:ext cx="918222" cy="91669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65175"/>
            <a:ext cx="11939270" cy="6332220"/>
            <a:chOff x="0" y="265175"/>
            <a:chExt cx="11939270" cy="6332220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90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1396" y="472427"/>
              <a:ext cx="2184654" cy="6896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8315"/>
              <a:ext cx="11279886" cy="90907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2535" y="580135"/>
            <a:ext cx="162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Calibri"/>
                <a:cs typeface="Calibri"/>
              </a:rPr>
              <a:t>Final</a:t>
            </a:r>
            <a:r>
              <a:rPr sz="2400" b="0" spc="-95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Insights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53795" y="1427975"/>
            <a:ext cx="10507345" cy="2180590"/>
            <a:chOff x="653795" y="1427975"/>
            <a:chExt cx="10507345" cy="218059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843" y="1427975"/>
              <a:ext cx="10504170" cy="10355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3795" y="2572499"/>
              <a:ext cx="10505694" cy="10355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96239" y="1506677"/>
            <a:ext cx="10091420" cy="1902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1625" indent="-28765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00990" algn="l"/>
                <a:tab pos="302260" algn="l"/>
              </a:tabLst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 count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‘Low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skilled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Laborers’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Segoe UI"/>
                <a:cs typeface="Segoe UI"/>
              </a:rPr>
              <a:t>‘OCCUPATION_TYPE’</a:t>
            </a:r>
            <a:r>
              <a:rPr sz="1600" spc="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comparatively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very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less and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it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also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has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maximum</a:t>
            </a:r>
            <a:endParaRPr sz="1600">
              <a:latin typeface="Segoe UI"/>
              <a:cs typeface="Segoe UI"/>
            </a:endParaRPr>
          </a:p>
          <a:p>
            <a:pPr marL="30162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%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difficulties-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around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17%.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Hence,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client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occupation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type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as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‘Low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skilled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Laborers’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are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endParaRPr sz="1600">
              <a:latin typeface="Segoe UI"/>
              <a:cs typeface="Segoe UI"/>
            </a:endParaRPr>
          </a:p>
          <a:p>
            <a:pPr marL="301625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driving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factors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Loan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Defaulters.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400">
              <a:latin typeface="Segoe UI"/>
              <a:cs typeface="Segoe UI"/>
            </a:endParaRPr>
          </a:p>
          <a:p>
            <a:pPr marL="299085" marR="9271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 count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‘Lower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Secondary’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‘NAME_EDUCATION_TYPE’</a:t>
            </a:r>
            <a:r>
              <a:rPr sz="1600" spc="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comparatively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very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less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and it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also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has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maximum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%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difficulties-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around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11%.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Hence,</a:t>
            </a:r>
            <a:r>
              <a:rPr sz="16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client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education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type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as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‘Lower</a:t>
            </a:r>
            <a:r>
              <a:rPr sz="16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Secondary’</a:t>
            </a:r>
            <a:r>
              <a:rPr sz="16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are </a:t>
            </a:r>
            <a:r>
              <a:rPr sz="1600" spc="-4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driving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factors for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Loan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Defaulters.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3795" y="3934955"/>
            <a:ext cx="10565130" cy="79020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96239" y="4013961"/>
            <a:ext cx="100444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Banks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should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focus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more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on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contract</a:t>
            </a:r>
            <a:r>
              <a:rPr sz="16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type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Student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,pensioner</a:t>
            </a:r>
            <a:r>
              <a:rPr sz="16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Businessman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housing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type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other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than </a:t>
            </a:r>
            <a:r>
              <a:rPr sz="1600" spc="-4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Co-op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apartment,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Office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apartment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successful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payments.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3795" y="5036820"/>
            <a:ext cx="10565130" cy="79173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96239" y="5116829"/>
            <a:ext cx="96291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Banks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should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focus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less on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income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type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Working</a:t>
            </a:r>
            <a:r>
              <a:rPr sz="1600" spc="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as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they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are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having the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greatest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unsuccessful </a:t>
            </a:r>
            <a:r>
              <a:rPr sz="1600" spc="-4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payments.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65175"/>
            <a:ext cx="11939270" cy="6332220"/>
            <a:chOff x="0" y="265175"/>
            <a:chExt cx="11939270" cy="6332220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90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1396" y="472427"/>
              <a:ext cx="2184654" cy="6896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8315"/>
              <a:ext cx="11279886" cy="90907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2535" y="580135"/>
            <a:ext cx="162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Calibri"/>
                <a:cs typeface="Calibri"/>
              </a:rPr>
              <a:t>Final</a:t>
            </a:r>
            <a:r>
              <a:rPr sz="2400" b="0" spc="-95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Insights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53795" y="1427988"/>
            <a:ext cx="10626090" cy="2329815"/>
            <a:chOff x="653795" y="1427988"/>
            <a:chExt cx="10626090" cy="23298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843" y="1427988"/>
              <a:ext cx="10504170" cy="7917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843" y="2275319"/>
              <a:ext cx="10504170" cy="7917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3795" y="3209531"/>
              <a:ext cx="10626090" cy="54789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96239" y="1506677"/>
            <a:ext cx="10003790" cy="2051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1625" indent="-28765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00990" algn="l"/>
                <a:tab pos="302260" algn="l"/>
              </a:tabLst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Applicants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living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House/Apartments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has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highest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loan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application.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While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we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see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that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Rented</a:t>
            </a:r>
            <a:endParaRPr sz="1600">
              <a:latin typeface="Segoe UI"/>
              <a:cs typeface="Segoe UI"/>
            </a:endParaRPr>
          </a:p>
          <a:p>
            <a:pPr marL="30162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apartment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and applicants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living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with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parents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have 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very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high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percentage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default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Segoe UI"/>
              <a:cs typeface="Segoe UI"/>
            </a:endParaRPr>
          </a:p>
          <a:p>
            <a:pPr marL="301625" marR="514984" indent="-287020">
              <a:lnSpc>
                <a:spcPct val="100000"/>
              </a:lnSpc>
              <a:buFont typeface="Arial MT"/>
              <a:buChar char="•"/>
              <a:tabLst>
                <a:tab pos="300990" algn="l"/>
                <a:tab pos="302260" algn="l"/>
              </a:tabLst>
            </a:pP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Get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as much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as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clients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housing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type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parents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as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they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are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having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least number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unsuccessful </a:t>
            </a:r>
            <a:r>
              <a:rPr sz="1600" spc="-4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payments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2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Also,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loan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purpose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Repair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having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unsuccessful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payments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on time.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2372" y="3567683"/>
            <a:ext cx="9132570" cy="148056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1127" y="3831158"/>
            <a:ext cx="37858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THANK</a:t>
            </a:r>
            <a:r>
              <a:rPr spc="40" dirty="0"/>
              <a:t> </a:t>
            </a:r>
            <a:r>
              <a:rPr dirty="0"/>
              <a:t>YOU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9412" y="1679703"/>
            <a:ext cx="5922010" cy="4423410"/>
            <a:chOff x="629412" y="1679703"/>
            <a:chExt cx="5922010" cy="44234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12" y="5158739"/>
              <a:ext cx="942606" cy="9441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19193" y="1718093"/>
              <a:ext cx="1732280" cy="1398905"/>
            </a:xfrm>
            <a:custGeom>
              <a:avLst/>
              <a:gdLst/>
              <a:ahLst/>
              <a:cxnLst/>
              <a:rect l="l" t="t" r="r" b="b"/>
              <a:pathLst>
                <a:path w="1732279" h="1398905">
                  <a:moveTo>
                    <a:pt x="424472" y="1115707"/>
                  </a:moveTo>
                  <a:lnTo>
                    <a:pt x="422605" y="1096975"/>
                  </a:lnTo>
                  <a:lnTo>
                    <a:pt x="413842" y="1080312"/>
                  </a:lnTo>
                  <a:lnTo>
                    <a:pt x="398856" y="1067854"/>
                  </a:lnTo>
                  <a:lnTo>
                    <a:pt x="380199" y="1062189"/>
                  </a:lnTo>
                  <a:lnTo>
                    <a:pt x="361480" y="1064056"/>
                  </a:lnTo>
                  <a:lnTo>
                    <a:pt x="308559" y="1136802"/>
                  </a:lnTo>
                  <a:lnTo>
                    <a:pt x="289229" y="1187538"/>
                  </a:lnTo>
                  <a:lnTo>
                    <a:pt x="274447" y="1239735"/>
                  </a:lnTo>
                  <a:lnTo>
                    <a:pt x="264312" y="1293075"/>
                  </a:lnTo>
                  <a:lnTo>
                    <a:pt x="258914" y="1347266"/>
                  </a:lnTo>
                  <a:lnTo>
                    <a:pt x="261874" y="1366469"/>
                  </a:lnTo>
                  <a:lnTo>
                    <a:pt x="271602" y="1382483"/>
                  </a:lnTo>
                  <a:lnTo>
                    <a:pt x="286626" y="1393698"/>
                  </a:lnTo>
                  <a:lnTo>
                    <a:pt x="305435" y="1398460"/>
                  </a:lnTo>
                  <a:lnTo>
                    <a:pt x="307886" y="1398460"/>
                  </a:lnTo>
                  <a:lnTo>
                    <a:pt x="351243" y="1369923"/>
                  </a:lnTo>
                  <a:lnTo>
                    <a:pt x="360438" y="1306410"/>
                  </a:lnTo>
                  <a:lnTo>
                    <a:pt x="369227" y="1261643"/>
                  </a:lnTo>
                  <a:lnTo>
                    <a:pt x="381939" y="1217879"/>
                  </a:lnTo>
                  <a:lnTo>
                    <a:pt x="398487" y="1175372"/>
                  </a:lnTo>
                  <a:lnTo>
                    <a:pt x="418807" y="1134364"/>
                  </a:lnTo>
                  <a:lnTo>
                    <a:pt x="424472" y="1115707"/>
                  </a:lnTo>
                  <a:close/>
                </a:path>
                <a:path w="1732279" h="1398905">
                  <a:moveTo>
                    <a:pt x="842149" y="620839"/>
                  </a:moveTo>
                  <a:lnTo>
                    <a:pt x="818210" y="572236"/>
                  </a:lnTo>
                  <a:lnTo>
                    <a:pt x="749477" y="555536"/>
                  </a:lnTo>
                  <a:lnTo>
                    <a:pt x="698766" y="547433"/>
                  </a:lnTo>
                  <a:lnTo>
                    <a:pt x="647763" y="541693"/>
                  </a:lnTo>
                  <a:lnTo>
                    <a:pt x="596531" y="538327"/>
                  </a:lnTo>
                  <a:lnTo>
                    <a:pt x="545147" y="537337"/>
                  </a:lnTo>
                  <a:lnTo>
                    <a:pt x="488467" y="538645"/>
                  </a:lnTo>
                  <a:lnTo>
                    <a:pt x="432892" y="542556"/>
                  </a:lnTo>
                  <a:lnTo>
                    <a:pt x="378650" y="548982"/>
                  </a:lnTo>
                  <a:lnTo>
                    <a:pt x="325945" y="557885"/>
                  </a:lnTo>
                  <a:lnTo>
                    <a:pt x="275018" y="569201"/>
                  </a:lnTo>
                  <a:lnTo>
                    <a:pt x="226072" y="582853"/>
                  </a:lnTo>
                  <a:lnTo>
                    <a:pt x="179349" y="598805"/>
                  </a:lnTo>
                  <a:lnTo>
                    <a:pt x="135051" y="616991"/>
                  </a:lnTo>
                  <a:lnTo>
                    <a:pt x="93408" y="637349"/>
                  </a:lnTo>
                  <a:lnTo>
                    <a:pt x="54635" y="659815"/>
                  </a:lnTo>
                  <a:lnTo>
                    <a:pt x="18961" y="684326"/>
                  </a:lnTo>
                  <a:lnTo>
                    <a:pt x="0" y="716648"/>
                  </a:lnTo>
                  <a:lnTo>
                    <a:pt x="1003" y="735393"/>
                  </a:lnTo>
                  <a:lnTo>
                    <a:pt x="26682" y="767346"/>
                  </a:lnTo>
                  <a:lnTo>
                    <a:pt x="48590" y="772528"/>
                  </a:lnTo>
                  <a:lnTo>
                    <a:pt x="56502" y="771969"/>
                  </a:lnTo>
                  <a:lnTo>
                    <a:pt x="71462" y="767143"/>
                  </a:lnTo>
                  <a:lnTo>
                    <a:pt x="112217" y="739927"/>
                  </a:lnTo>
                  <a:lnTo>
                    <a:pt x="149961" y="718908"/>
                  </a:lnTo>
                  <a:lnTo>
                    <a:pt x="191084" y="700011"/>
                  </a:lnTo>
                  <a:lnTo>
                    <a:pt x="235280" y="683348"/>
                  </a:lnTo>
                  <a:lnTo>
                    <a:pt x="282181" y="668985"/>
                  </a:lnTo>
                  <a:lnTo>
                    <a:pt x="331457" y="657034"/>
                  </a:lnTo>
                  <a:lnTo>
                    <a:pt x="382790" y="647573"/>
                  </a:lnTo>
                  <a:lnTo>
                    <a:pt x="435813" y="640689"/>
                  </a:lnTo>
                  <a:lnTo>
                    <a:pt x="490220" y="636498"/>
                  </a:lnTo>
                  <a:lnTo>
                    <a:pt x="545642" y="635088"/>
                  </a:lnTo>
                  <a:lnTo>
                    <a:pt x="592518" y="636003"/>
                  </a:lnTo>
                  <a:lnTo>
                    <a:pt x="639267" y="639064"/>
                  </a:lnTo>
                  <a:lnTo>
                    <a:pt x="685812" y="644271"/>
                  </a:lnTo>
                  <a:lnTo>
                    <a:pt x="732078" y="651598"/>
                  </a:lnTo>
                  <a:lnTo>
                    <a:pt x="781050" y="662076"/>
                  </a:lnTo>
                  <a:lnTo>
                    <a:pt x="806742" y="661809"/>
                  </a:lnTo>
                  <a:lnTo>
                    <a:pt x="823518" y="653364"/>
                  </a:lnTo>
                  <a:lnTo>
                    <a:pt x="835914" y="639254"/>
                  </a:lnTo>
                  <a:lnTo>
                    <a:pt x="842149" y="620839"/>
                  </a:lnTo>
                  <a:close/>
                </a:path>
                <a:path w="1732279" h="1398905">
                  <a:moveTo>
                    <a:pt x="914019" y="752805"/>
                  </a:moveTo>
                  <a:lnTo>
                    <a:pt x="907173" y="734339"/>
                  </a:lnTo>
                  <a:lnTo>
                    <a:pt x="894219" y="720420"/>
                  </a:lnTo>
                  <a:lnTo>
                    <a:pt x="877011" y="712368"/>
                  </a:lnTo>
                  <a:lnTo>
                    <a:pt x="857338" y="711517"/>
                  </a:lnTo>
                  <a:lnTo>
                    <a:pt x="807389" y="721804"/>
                  </a:lnTo>
                  <a:lnTo>
                    <a:pt x="758431" y="735558"/>
                  </a:lnTo>
                  <a:lnTo>
                    <a:pt x="710666" y="752703"/>
                  </a:lnTo>
                  <a:lnTo>
                    <a:pt x="664248" y="773150"/>
                  </a:lnTo>
                  <a:lnTo>
                    <a:pt x="619366" y="796836"/>
                  </a:lnTo>
                  <a:lnTo>
                    <a:pt x="576173" y="823683"/>
                  </a:lnTo>
                  <a:lnTo>
                    <a:pt x="534746" y="853719"/>
                  </a:lnTo>
                  <a:lnTo>
                    <a:pt x="516166" y="886282"/>
                  </a:lnTo>
                  <a:lnTo>
                    <a:pt x="517410" y="905027"/>
                  </a:lnTo>
                  <a:lnTo>
                    <a:pt x="543179" y="936498"/>
                  </a:lnTo>
                  <a:lnTo>
                    <a:pt x="564743" y="941565"/>
                  </a:lnTo>
                  <a:lnTo>
                    <a:pt x="572719" y="941044"/>
                  </a:lnTo>
                  <a:lnTo>
                    <a:pt x="580466" y="939241"/>
                  </a:lnTo>
                  <a:lnTo>
                    <a:pt x="587806" y="936218"/>
                  </a:lnTo>
                  <a:lnTo>
                    <a:pt x="594614" y="932014"/>
                  </a:lnTo>
                  <a:lnTo>
                    <a:pt x="636333" y="902157"/>
                  </a:lnTo>
                  <a:lnTo>
                    <a:pt x="680237" y="875931"/>
                  </a:lnTo>
                  <a:lnTo>
                    <a:pt x="726071" y="853452"/>
                  </a:lnTo>
                  <a:lnTo>
                    <a:pt x="773595" y="834821"/>
                  </a:lnTo>
                  <a:lnTo>
                    <a:pt x="822579" y="820140"/>
                  </a:lnTo>
                  <a:lnTo>
                    <a:pt x="872756" y="809510"/>
                  </a:lnTo>
                  <a:lnTo>
                    <a:pt x="891222" y="802665"/>
                  </a:lnTo>
                  <a:lnTo>
                    <a:pt x="905141" y="789711"/>
                  </a:lnTo>
                  <a:lnTo>
                    <a:pt x="913180" y="772490"/>
                  </a:lnTo>
                  <a:lnTo>
                    <a:pt x="914019" y="752805"/>
                  </a:lnTo>
                  <a:close/>
                </a:path>
                <a:path w="1732279" h="1398905">
                  <a:moveTo>
                    <a:pt x="1042504" y="539991"/>
                  </a:moveTo>
                  <a:lnTo>
                    <a:pt x="1007224" y="481558"/>
                  </a:lnTo>
                  <a:lnTo>
                    <a:pt x="977747" y="444157"/>
                  </a:lnTo>
                  <a:lnTo>
                    <a:pt x="946492" y="408279"/>
                  </a:lnTo>
                  <a:lnTo>
                    <a:pt x="913536" y="373989"/>
                  </a:lnTo>
                  <a:lnTo>
                    <a:pt x="878916" y="341363"/>
                  </a:lnTo>
                  <a:lnTo>
                    <a:pt x="842695" y="310451"/>
                  </a:lnTo>
                  <a:lnTo>
                    <a:pt x="804938" y="281330"/>
                  </a:lnTo>
                  <a:lnTo>
                    <a:pt x="758799" y="248691"/>
                  </a:lnTo>
                  <a:lnTo>
                    <a:pt x="711936" y="219049"/>
                  </a:lnTo>
                  <a:lnTo>
                    <a:pt x="664616" y="192506"/>
                  </a:lnTo>
                  <a:lnTo>
                    <a:pt x="617093" y="169176"/>
                  </a:lnTo>
                  <a:lnTo>
                    <a:pt x="569633" y="149148"/>
                  </a:lnTo>
                  <a:lnTo>
                    <a:pt x="522503" y="132537"/>
                  </a:lnTo>
                  <a:lnTo>
                    <a:pt x="475945" y="119430"/>
                  </a:lnTo>
                  <a:lnTo>
                    <a:pt x="430237" y="109956"/>
                  </a:lnTo>
                  <a:lnTo>
                    <a:pt x="385635" y="104178"/>
                  </a:lnTo>
                  <a:lnTo>
                    <a:pt x="342417" y="102235"/>
                  </a:lnTo>
                  <a:lnTo>
                    <a:pt x="321919" y="106375"/>
                  </a:lnTo>
                  <a:lnTo>
                    <a:pt x="305181" y="117665"/>
                  </a:lnTo>
                  <a:lnTo>
                    <a:pt x="293903" y="134404"/>
                  </a:lnTo>
                  <a:lnTo>
                    <a:pt x="289763" y="154914"/>
                  </a:lnTo>
                  <a:lnTo>
                    <a:pt x="293903" y="175412"/>
                  </a:lnTo>
                  <a:lnTo>
                    <a:pt x="305181" y="192151"/>
                  </a:lnTo>
                  <a:lnTo>
                    <a:pt x="321919" y="203441"/>
                  </a:lnTo>
                  <a:lnTo>
                    <a:pt x="342417" y="207581"/>
                  </a:lnTo>
                  <a:lnTo>
                    <a:pt x="382778" y="209854"/>
                  </a:lnTo>
                  <a:lnTo>
                    <a:pt x="425107" y="216357"/>
                  </a:lnTo>
                  <a:lnTo>
                    <a:pt x="468985" y="226949"/>
                  </a:lnTo>
                  <a:lnTo>
                    <a:pt x="514007" y="241414"/>
                  </a:lnTo>
                  <a:lnTo>
                    <a:pt x="559777" y="259600"/>
                  </a:lnTo>
                  <a:lnTo>
                    <a:pt x="605891" y="281317"/>
                  </a:lnTo>
                  <a:lnTo>
                    <a:pt x="651941" y="306374"/>
                  </a:lnTo>
                  <a:lnTo>
                    <a:pt x="697534" y="334619"/>
                  </a:lnTo>
                  <a:lnTo>
                    <a:pt x="742251" y="365848"/>
                  </a:lnTo>
                  <a:lnTo>
                    <a:pt x="781291" y="396176"/>
                  </a:lnTo>
                  <a:lnTo>
                    <a:pt x="818464" y="428637"/>
                  </a:lnTo>
                  <a:lnTo>
                    <a:pt x="853706" y="463143"/>
                  </a:lnTo>
                  <a:lnTo>
                    <a:pt x="886917" y="499592"/>
                  </a:lnTo>
                  <a:lnTo>
                    <a:pt x="918032" y="537908"/>
                  </a:lnTo>
                  <a:lnTo>
                    <a:pt x="955382" y="588162"/>
                  </a:lnTo>
                  <a:lnTo>
                    <a:pt x="965898" y="595820"/>
                  </a:lnTo>
                  <a:lnTo>
                    <a:pt x="977950" y="600697"/>
                  </a:lnTo>
                  <a:lnTo>
                    <a:pt x="990777" y="602018"/>
                  </a:lnTo>
                  <a:lnTo>
                    <a:pt x="1005509" y="599808"/>
                  </a:lnTo>
                  <a:lnTo>
                    <a:pt x="1019035" y="593585"/>
                  </a:lnTo>
                  <a:lnTo>
                    <a:pt x="1034097" y="578916"/>
                  </a:lnTo>
                  <a:lnTo>
                    <a:pt x="1042085" y="560273"/>
                  </a:lnTo>
                  <a:lnTo>
                    <a:pt x="1042504" y="539991"/>
                  </a:lnTo>
                  <a:close/>
                </a:path>
                <a:path w="1732279" h="1398905">
                  <a:moveTo>
                    <a:pt x="1473377" y="506996"/>
                  </a:moveTo>
                  <a:lnTo>
                    <a:pt x="1461058" y="502272"/>
                  </a:lnTo>
                  <a:lnTo>
                    <a:pt x="1441551" y="502793"/>
                  </a:lnTo>
                  <a:lnTo>
                    <a:pt x="1389697" y="516216"/>
                  </a:lnTo>
                  <a:lnTo>
                    <a:pt x="1338884" y="532993"/>
                  </a:lnTo>
                  <a:lnTo>
                    <a:pt x="1289265" y="553034"/>
                  </a:lnTo>
                  <a:lnTo>
                    <a:pt x="1241018" y="576287"/>
                  </a:lnTo>
                  <a:lnTo>
                    <a:pt x="1216621" y="606552"/>
                  </a:lnTo>
                  <a:lnTo>
                    <a:pt x="1214843" y="619874"/>
                  </a:lnTo>
                  <a:lnTo>
                    <a:pt x="1218780" y="638924"/>
                  </a:lnTo>
                  <a:lnTo>
                    <a:pt x="1229334" y="654456"/>
                  </a:lnTo>
                  <a:lnTo>
                    <a:pt x="1244955" y="664883"/>
                  </a:lnTo>
                  <a:lnTo>
                    <a:pt x="1264031" y="668655"/>
                  </a:lnTo>
                  <a:lnTo>
                    <a:pt x="1272095" y="668528"/>
                  </a:lnTo>
                  <a:lnTo>
                    <a:pt x="1279994" y="666419"/>
                  </a:lnTo>
                  <a:lnTo>
                    <a:pt x="1287056" y="662520"/>
                  </a:lnTo>
                  <a:lnTo>
                    <a:pt x="1329563" y="642302"/>
                  </a:lnTo>
                  <a:lnTo>
                    <a:pt x="1343723" y="636651"/>
                  </a:lnTo>
                  <a:lnTo>
                    <a:pt x="1473377" y="506996"/>
                  </a:lnTo>
                  <a:close/>
                </a:path>
                <a:path w="1732279" h="1398905">
                  <a:moveTo>
                    <a:pt x="1732153" y="42138"/>
                  </a:moveTo>
                  <a:lnTo>
                    <a:pt x="1725803" y="23749"/>
                  </a:lnTo>
                  <a:lnTo>
                    <a:pt x="1713331" y="9702"/>
                  </a:lnTo>
                  <a:lnTo>
                    <a:pt x="1696504" y="1346"/>
                  </a:lnTo>
                  <a:lnTo>
                    <a:pt x="1677098" y="0"/>
                  </a:lnTo>
                  <a:lnTo>
                    <a:pt x="1635594" y="9613"/>
                  </a:lnTo>
                  <a:lnTo>
                    <a:pt x="1593646" y="23190"/>
                  </a:lnTo>
                  <a:lnTo>
                    <a:pt x="1551495" y="40576"/>
                  </a:lnTo>
                  <a:lnTo>
                    <a:pt x="1509369" y="61633"/>
                  </a:lnTo>
                  <a:lnTo>
                    <a:pt x="1467510" y="86207"/>
                  </a:lnTo>
                  <a:lnTo>
                    <a:pt x="1426146" y="114185"/>
                  </a:lnTo>
                  <a:lnTo>
                    <a:pt x="1385519" y="145389"/>
                  </a:lnTo>
                  <a:lnTo>
                    <a:pt x="1345869" y="179705"/>
                  </a:lnTo>
                  <a:lnTo>
                    <a:pt x="1307414" y="216979"/>
                  </a:lnTo>
                  <a:lnTo>
                    <a:pt x="1270406" y="257073"/>
                  </a:lnTo>
                  <a:lnTo>
                    <a:pt x="1237322" y="296608"/>
                  </a:lnTo>
                  <a:lnTo>
                    <a:pt x="1206588" y="337921"/>
                  </a:lnTo>
                  <a:lnTo>
                    <a:pt x="1178267" y="380898"/>
                  </a:lnTo>
                  <a:lnTo>
                    <a:pt x="1152423" y="425437"/>
                  </a:lnTo>
                  <a:lnTo>
                    <a:pt x="1126058" y="477951"/>
                  </a:lnTo>
                  <a:lnTo>
                    <a:pt x="1124470" y="485051"/>
                  </a:lnTo>
                  <a:lnTo>
                    <a:pt x="1124470" y="492252"/>
                  </a:lnTo>
                  <a:lnTo>
                    <a:pt x="1128318" y="511327"/>
                  </a:lnTo>
                  <a:lnTo>
                    <a:pt x="1138809" y="526897"/>
                  </a:lnTo>
                  <a:lnTo>
                    <a:pt x="1154379" y="537400"/>
                  </a:lnTo>
                  <a:lnTo>
                    <a:pt x="1173441" y="541261"/>
                  </a:lnTo>
                  <a:lnTo>
                    <a:pt x="1187551" y="539445"/>
                  </a:lnTo>
                  <a:lnTo>
                    <a:pt x="1200302" y="533781"/>
                  </a:lnTo>
                  <a:lnTo>
                    <a:pt x="1210957" y="524764"/>
                  </a:lnTo>
                  <a:lnTo>
                    <a:pt x="1218742" y="512838"/>
                  </a:lnTo>
                  <a:lnTo>
                    <a:pt x="1239469" y="471893"/>
                  </a:lnTo>
                  <a:lnTo>
                    <a:pt x="1262418" y="432219"/>
                  </a:lnTo>
                  <a:lnTo>
                    <a:pt x="1287551" y="393915"/>
                  </a:lnTo>
                  <a:lnTo>
                    <a:pt x="1314805" y="357060"/>
                  </a:lnTo>
                  <a:lnTo>
                    <a:pt x="1344104" y="321741"/>
                  </a:lnTo>
                  <a:lnTo>
                    <a:pt x="1384833" y="278460"/>
                  </a:lnTo>
                  <a:lnTo>
                    <a:pt x="1427403" y="238848"/>
                  </a:lnTo>
                  <a:lnTo>
                    <a:pt x="1471307" y="203238"/>
                  </a:lnTo>
                  <a:lnTo>
                    <a:pt x="1516113" y="171932"/>
                  </a:lnTo>
                  <a:lnTo>
                    <a:pt x="1561325" y="145275"/>
                  </a:lnTo>
                  <a:lnTo>
                    <a:pt x="1606473" y="123583"/>
                  </a:lnTo>
                  <a:lnTo>
                    <a:pt x="1651101" y="107162"/>
                  </a:lnTo>
                  <a:lnTo>
                    <a:pt x="1694726" y="96354"/>
                  </a:lnTo>
                  <a:lnTo>
                    <a:pt x="1711413" y="88988"/>
                  </a:lnTo>
                  <a:lnTo>
                    <a:pt x="1723910" y="76479"/>
                  </a:lnTo>
                  <a:lnTo>
                    <a:pt x="1731175" y="60350"/>
                  </a:lnTo>
                  <a:lnTo>
                    <a:pt x="1732153" y="42138"/>
                  </a:lnTo>
                  <a:close/>
                </a:path>
              </a:pathLst>
            </a:custGeom>
            <a:solidFill>
              <a:srgbClr val="FFFFFF">
                <a:alpha val="9372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3882" y="2635347"/>
              <a:ext cx="114436" cy="1284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94820" y="1681708"/>
              <a:ext cx="389890" cy="1233170"/>
            </a:xfrm>
            <a:custGeom>
              <a:avLst/>
              <a:gdLst/>
              <a:ahLst/>
              <a:cxnLst/>
              <a:rect l="l" t="t" r="r" b="b"/>
              <a:pathLst>
                <a:path w="389889" h="1233170">
                  <a:moveTo>
                    <a:pt x="219938" y="962914"/>
                  </a:moveTo>
                  <a:lnTo>
                    <a:pt x="215760" y="944587"/>
                  </a:lnTo>
                  <a:lnTo>
                    <a:pt x="204482" y="928712"/>
                  </a:lnTo>
                  <a:lnTo>
                    <a:pt x="187921" y="918451"/>
                  </a:lnTo>
                  <a:lnTo>
                    <a:pt x="169379" y="915454"/>
                  </a:lnTo>
                  <a:lnTo>
                    <a:pt x="151053" y="919619"/>
                  </a:lnTo>
                  <a:lnTo>
                    <a:pt x="109766" y="959396"/>
                  </a:lnTo>
                  <a:lnTo>
                    <a:pt x="86220" y="989469"/>
                  </a:lnTo>
                  <a:lnTo>
                    <a:pt x="57861" y="1032167"/>
                  </a:lnTo>
                  <a:lnTo>
                    <a:pt x="33985" y="1077379"/>
                  </a:lnTo>
                  <a:lnTo>
                    <a:pt x="14732" y="1124750"/>
                  </a:lnTo>
                  <a:lnTo>
                    <a:pt x="228" y="1174102"/>
                  </a:lnTo>
                  <a:lnTo>
                    <a:pt x="0" y="1193901"/>
                  </a:lnTo>
                  <a:lnTo>
                    <a:pt x="7061" y="1211313"/>
                  </a:lnTo>
                  <a:lnTo>
                    <a:pt x="20116" y="1224800"/>
                  </a:lnTo>
                  <a:lnTo>
                    <a:pt x="37985" y="1232496"/>
                  </a:lnTo>
                  <a:lnTo>
                    <a:pt x="41389" y="1232979"/>
                  </a:lnTo>
                  <a:lnTo>
                    <a:pt x="48260" y="1232496"/>
                  </a:lnTo>
                  <a:lnTo>
                    <a:pt x="90538" y="1209725"/>
                  </a:lnTo>
                  <a:lnTo>
                    <a:pt x="108839" y="1154823"/>
                  </a:lnTo>
                  <a:lnTo>
                    <a:pt x="124460" y="1117079"/>
                  </a:lnTo>
                  <a:lnTo>
                    <a:pt x="143725" y="1081062"/>
                  </a:lnTo>
                  <a:lnTo>
                    <a:pt x="166522" y="1047038"/>
                  </a:lnTo>
                  <a:lnTo>
                    <a:pt x="185877" y="1021943"/>
                  </a:lnTo>
                  <a:lnTo>
                    <a:pt x="206679" y="998042"/>
                  </a:lnTo>
                  <a:lnTo>
                    <a:pt x="216928" y="981481"/>
                  </a:lnTo>
                  <a:lnTo>
                    <a:pt x="219938" y="962914"/>
                  </a:lnTo>
                  <a:close/>
                </a:path>
                <a:path w="389889" h="1233170">
                  <a:moveTo>
                    <a:pt x="389343" y="222415"/>
                  </a:moveTo>
                  <a:lnTo>
                    <a:pt x="379158" y="171932"/>
                  </a:lnTo>
                  <a:lnTo>
                    <a:pt x="365569" y="122326"/>
                  </a:lnTo>
                  <a:lnTo>
                    <a:pt x="348627" y="73748"/>
                  </a:lnTo>
                  <a:lnTo>
                    <a:pt x="328371" y="26377"/>
                  </a:lnTo>
                  <a:lnTo>
                    <a:pt x="281000" y="0"/>
                  </a:lnTo>
                  <a:lnTo>
                    <a:pt x="262267" y="5346"/>
                  </a:lnTo>
                  <a:lnTo>
                    <a:pt x="247065" y="17551"/>
                  </a:lnTo>
                  <a:lnTo>
                    <a:pt x="238036" y="34061"/>
                  </a:lnTo>
                  <a:lnTo>
                    <a:pt x="235864" y="52755"/>
                  </a:lnTo>
                  <a:lnTo>
                    <a:pt x="241211" y="71501"/>
                  </a:lnTo>
                  <a:lnTo>
                    <a:pt x="258165" y="112471"/>
                  </a:lnTo>
                  <a:lnTo>
                    <a:pt x="272338" y="154432"/>
                  </a:lnTo>
                  <a:lnTo>
                    <a:pt x="283679" y="197256"/>
                  </a:lnTo>
                  <a:lnTo>
                    <a:pt x="292138" y="240779"/>
                  </a:lnTo>
                  <a:lnTo>
                    <a:pt x="298234" y="257060"/>
                  </a:lnTo>
                  <a:lnTo>
                    <a:pt x="309257" y="269862"/>
                  </a:lnTo>
                  <a:lnTo>
                    <a:pt x="323951" y="278168"/>
                  </a:lnTo>
                  <a:lnTo>
                    <a:pt x="341109" y="280962"/>
                  </a:lnTo>
                  <a:lnTo>
                    <a:pt x="347205" y="280352"/>
                  </a:lnTo>
                  <a:lnTo>
                    <a:pt x="368185" y="272211"/>
                  </a:lnTo>
                  <a:lnTo>
                    <a:pt x="381558" y="259054"/>
                  </a:lnTo>
                  <a:lnTo>
                    <a:pt x="389039" y="241846"/>
                  </a:lnTo>
                  <a:lnTo>
                    <a:pt x="389343" y="222415"/>
                  </a:lnTo>
                  <a:close/>
                </a:path>
              </a:pathLst>
            </a:custGeom>
            <a:solidFill>
              <a:srgbClr val="FFFFFF">
                <a:alpha val="9372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1616" y="2586156"/>
              <a:ext cx="97941" cy="979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5806" y="3002634"/>
              <a:ext cx="78375" cy="7839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3452" y="1753199"/>
              <a:ext cx="97941" cy="979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0291" y="1679703"/>
              <a:ext cx="97941" cy="979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9924" y="2659652"/>
              <a:ext cx="97941" cy="9799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7570" y="2021705"/>
              <a:ext cx="97941" cy="979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83766" y="3247621"/>
              <a:ext cx="207125" cy="2414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87894" y="1924690"/>
              <a:ext cx="247270" cy="2451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6700" y="1211579"/>
            <a:ext cx="11923395" cy="5644515"/>
            <a:chOff x="266700" y="1211579"/>
            <a:chExt cx="11923395" cy="564451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9671" y="1295399"/>
              <a:ext cx="5670041" cy="538657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700" y="1211579"/>
              <a:ext cx="6371082" cy="564413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17391" y="469379"/>
            <a:ext cx="4757166" cy="54789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63058" y="548131"/>
            <a:ext cx="14281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Segoe UI"/>
                <a:cs typeface="Segoe UI"/>
              </a:rPr>
              <a:t>EDA</a:t>
            </a:r>
            <a:r>
              <a:rPr sz="1600" spc="-6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ANALYSIS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6687" y="1252727"/>
            <a:ext cx="6349758" cy="55290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object 9"/>
          <p:cNvSpPr txBox="1"/>
          <p:nvPr/>
        </p:nvSpPr>
        <p:spPr>
          <a:xfrm>
            <a:off x="326084" y="1987616"/>
            <a:ext cx="6080125" cy="2759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3590" lvl="1" indent="-314325">
              <a:lnSpc>
                <a:spcPct val="100000"/>
              </a:lnSpc>
              <a:buAutoNum type="arabicPeriod"/>
              <a:tabLst>
                <a:tab pos="783590" algn="l"/>
                <a:tab pos="784225" algn="l"/>
              </a:tabLst>
            </a:pP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00" i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endParaRPr sz="1000" dirty="0">
              <a:latin typeface="Calibri"/>
              <a:cs typeface="Calibri"/>
            </a:endParaRPr>
          </a:p>
          <a:p>
            <a:pPr marL="1099185" lvl="2" indent="-17335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Dropped columns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35%</a:t>
            </a:r>
            <a:endParaRPr sz="1000" dirty="0">
              <a:latin typeface="Calibri"/>
              <a:cs typeface="Calibri"/>
            </a:endParaRPr>
          </a:p>
          <a:p>
            <a:pPr marL="1099185" lvl="2" indent="-173355">
              <a:lnSpc>
                <a:spcPct val="100000"/>
              </a:lnSpc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Imputing Columns having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 ≤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19%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 for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numeric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columns except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1000" dirty="0">
              <a:latin typeface="Calibri"/>
              <a:cs typeface="Calibri"/>
            </a:endParaRPr>
          </a:p>
          <a:p>
            <a:pPr marL="10991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continuous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numeric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columns we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imputed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Median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value.</a:t>
            </a:r>
            <a:endParaRPr sz="1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buAutoNum type="arabicPeriod" startAt="3"/>
              <a:tabLst>
                <a:tab pos="697865" algn="l"/>
                <a:tab pos="698500" algn="l"/>
              </a:tabLst>
            </a:pP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r>
              <a:rPr sz="1000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spc="-10" dirty="0">
                <a:solidFill>
                  <a:srgbClr val="FFFFFF"/>
                </a:solidFill>
                <a:latin typeface="Calibri"/>
                <a:cs typeface="Calibri"/>
              </a:rPr>
              <a:t>Errors</a:t>
            </a: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 in Data types and</a:t>
            </a:r>
            <a:r>
              <a:rPr sz="1000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Calibri"/>
              <a:buAutoNum type="arabicPeriod" startAt="3"/>
            </a:pPr>
            <a:endParaRPr sz="950" dirty="0">
              <a:latin typeface="Calibri"/>
              <a:cs typeface="Calibri"/>
            </a:endParaRPr>
          </a:p>
          <a:p>
            <a:pPr marL="1099185" lvl="2" indent="-173355">
              <a:lnSpc>
                <a:spcPct val="100000"/>
              </a:lnSpc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Checking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percentage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of null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 in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 frame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in descending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order.</a:t>
            </a:r>
            <a:endParaRPr sz="1000" dirty="0">
              <a:latin typeface="Calibri"/>
              <a:cs typeface="Calibri"/>
            </a:endParaRPr>
          </a:p>
          <a:p>
            <a:pPr marL="1099185" lvl="2" indent="-173355">
              <a:lnSpc>
                <a:spcPct val="100000"/>
              </a:lnSpc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Analyzing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49</a:t>
            </a:r>
            <a:endParaRPr sz="1000" dirty="0">
              <a:latin typeface="Calibri"/>
              <a:cs typeface="Calibri"/>
            </a:endParaRPr>
          </a:p>
          <a:p>
            <a:pPr marL="1099185" lvl="2" indent="-173355">
              <a:lnSpc>
                <a:spcPct val="100000"/>
              </a:lnSpc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Dropped columns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35%</a:t>
            </a:r>
            <a:endParaRPr sz="1000" dirty="0">
              <a:latin typeface="Calibri"/>
              <a:cs typeface="Calibri"/>
            </a:endParaRPr>
          </a:p>
          <a:p>
            <a:pPr marL="1099185" lvl="2" indent="-173355">
              <a:lnSpc>
                <a:spcPct val="100000"/>
              </a:lnSpc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Imputing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Columns having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 ≤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19%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Mode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 for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numeric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columns except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1000" dirty="0">
              <a:latin typeface="Calibri"/>
              <a:cs typeface="Calibri"/>
            </a:endParaRPr>
          </a:p>
          <a:p>
            <a:pPr marL="10991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continuous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numeric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columns we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imputed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Median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value.</a:t>
            </a:r>
            <a:endParaRPr sz="1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 dirty="0">
              <a:latin typeface="Calibri"/>
              <a:cs typeface="Calibri"/>
            </a:endParaRPr>
          </a:p>
          <a:p>
            <a:pPr marL="1099185" lvl="2" indent="-173355">
              <a:lnSpc>
                <a:spcPct val="100000"/>
              </a:lnSpc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observing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frame,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0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columns: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i="1" spc="-5" dirty="0">
                <a:solidFill>
                  <a:srgbClr val="FFFFFF"/>
                </a:solidFill>
                <a:latin typeface="Calibri"/>
                <a:cs typeface="Calibri"/>
              </a:rPr>
              <a:t>'DAYS_BIRTH',</a:t>
            </a:r>
            <a:r>
              <a:rPr sz="1000" b="1" i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i="1" spc="-5" dirty="0">
                <a:solidFill>
                  <a:srgbClr val="FFFFFF"/>
                </a:solidFill>
                <a:latin typeface="Calibri"/>
                <a:cs typeface="Calibri"/>
              </a:rPr>
              <a:t>‘DAYS_EMPLOYED',</a:t>
            </a:r>
            <a:endParaRPr sz="1000" dirty="0">
              <a:latin typeface="Calibri"/>
              <a:cs typeface="Calibri"/>
            </a:endParaRPr>
          </a:p>
          <a:p>
            <a:pPr marL="1099185">
              <a:lnSpc>
                <a:spcPct val="100000"/>
              </a:lnSpc>
              <a:tabLst>
                <a:tab pos="5426075" algn="l"/>
              </a:tabLst>
            </a:pPr>
            <a:r>
              <a:rPr sz="1000" b="1" i="1" spc="-10" dirty="0">
                <a:solidFill>
                  <a:srgbClr val="FFFFFF"/>
                </a:solidFill>
                <a:latin typeface="Calibri"/>
                <a:cs typeface="Calibri"/>
              </a:rPr>
              <a:t>‘DAYS_REGISTRATION',</a:t>
            </a:r>
            <a:r>
              <a:rPr sz="1000" b="1" i="1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i="1" spc="-5" dirty="0">
                <a:solidFill>
                  <a:srgbClr val="FFFFFF"/>
                </a:solidFill>
                <a:latin typeface="Calibri"/>
                <a:cs typeface="Calibri"/>
              </a:rPr>
              <a:t>'DAYS_ID_PUBLISH‘</a:t>
            </a:r>
            <a:r>
              <a:rPr sz="1000" b="1" i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i="1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0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i="1" spc="-5" dirty="0">
                <a:solidFill>
                  <a:srgbClr val="FFFFFF"/>
                </a:solidFill>
                <a:latin typeface="Calibri"/>
                <a:cs typeface="Calibri"/>
              </a:rPr>
              <a:t>'DAYS_LAST_PHONE_CHANGE’	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1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had</a:t>
            </a:r>
            <a:endParaRPr sz="1000" dirty="0">
              <a:latin typeface="Calibri"/>
              <a:cs typeface="Calibri"/>
            </a:endParaRPr>
          </a:p>
          <a:p>
            <a:pPr marL="1099185">
              <a:lnSpc>
                <a:spcPct val="100000"/>
              </a:lnSpc>
              <a:tabLst>
                <a:tab pos="5182235" algn="l"/>
              </a:tabLst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negative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mixed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values,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imputed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absolute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for our	analysis.</a:t>
            </a:r>
            <a:endParaRPr sz="1000" dirty="0">
              <a:latin typeface="Calibri"/>
              <a:cs typeface="Calibri"/>
            </a:endParaRPr>
          </a:p>
          <a:p>
            <a:pPr marL="1099185" marR="5080" lvl="2" indent="-172720">
              <a:lnSpc>
                <a:spcPct val="100000"/>
              </a:lnSpc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changed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FLAG_OWN_CAR</a:t>
            </a:r>
            <a:r>
              <a:rPr sz="10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FLAG_OWN_REALTY</a:t>
            </a:r>
            <a:r>
              <a:rPr sz="1000" b="1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‘Y’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‘N’ to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respectively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convenience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analysis.</a:t>
            </a:r>
            <a:endParaRPr sz="1000" dirty="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83680" y="1394460"/>
            <a:ext cx="5606033" cy="516864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619492" y="2004822"/>
            <a:ext cx="417449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720" algn="l"/>
              </a:tabLst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 found that the column CODE_GENDER having value ‘XNA’ which simply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means </a:t>
            </a: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Not Available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. So, we imputed those values with the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most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frequent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value(mode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value) i.e.,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F.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19492" y="2919222"/>
            <a:ext cx="443103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1000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 found that column</a:t>
            </a:r>
            <a:r>
              <a:rPr sz="10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ORGANIZATION_TYPE</a:t>
            </a:r>
            <a:r>
              <a:rPr sz="1000" b="1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also have 18%</a:t>
            </a:r>
            <a:r>
              <a:rPr sz="1000" spc="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‘XNA’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firstly, we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checked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that whether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 are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sz="1000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Completely</a:t>
            </a:r>
            <a:r>
              <a:rPr sz="1000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1000" i="1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Random(MCAR), Missing at Random(MAR) or Missing Not at </a:t>
            </a:r>
            <a:r>
              <a:rPr sz="1000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Random(MNAR).After</a:t>
            </a:r>
            <a:r>
              <a:rPr sz="1000" i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comparing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 of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ORGANIZATION_TYPE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third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i.e.,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NAME_INCOME_TYPE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found that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Clients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who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are pensioner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XNA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ORGANIZATION_TYPE.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So,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endParaRPr sz="1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replaced “XNA” with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“Pensioner”.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Similarly,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found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relation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OCCUPATION_TYPE</a:t>
            </a:r>
            <a:r>
              <a:rPr sz="10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1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NAME_INCOME_TYPE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so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imputed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 with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“Pensioner”.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19492" y="5053329"/>
            <a:ext cx="425704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convenience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our analysis,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made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binning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on the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quantiles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mentioned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below:</a:t>
            </a:r>
            <a:endParaRPr sz="1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AMT_INCOME_TOTAL</a:t>
            </a:r>
            <a:r>
              <a:rPr sz="1000" i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000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AMT_CREDIT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000" i="1" spc="-10" dirty="0">
                <a:solidFill>
                  <a:srgbClr val="FFFFFF"/>
                </a:solidFill>
                <a:latin typeface="Calibri"/>
                <a:cs typeface="Calibri"/>
              </a:rPr>
              <a:t>AGE_DAYS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33771" y="1523987"/>
            <a:ext cx="7156450" cy="5038090"/>
            <a:chOff x="5033771" y="1523987"/>
            <a:chExt cx="7156450" cy="503809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72443" y="5526024"/>
              <a:ext cx="1017282" cy="10355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33771" y="1523987"/>
              <a:ext cx="1034034" cy="10355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15439"/>
            <a:ext cx="9051798" cy="19987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72995" y="2155063"/>
            <a:ext cx="26847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3.Analysis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9412" y="1385324"/>
            <a:ext cx="11562715" cy="5434965"/>
            <a:chOff x="629412" y="1385324"/>
            <a:chExt cx="11562715" cy="54349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12" y="5158739"/>
              <a:ext cx="942606" cy="9441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6359" y="1385324"/>
              <a:ext cx="7025639" cy="54345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6379" y="2843784"/>
              <a:ext cx="3448050" cy="25839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71870" y="2981578"/>
              <a:ext cx="1971039" cy="2212975"/>
            </a:xfrm>
            <a:custGeom>
              <a:avLst/>
              <a:gdLst/>
              <a:ahLst/>
              <a:cxnLst/>
              <a:rect l="l" t="t" r="r" b="b"/>
              <a:pathLst>
                <a:path w="1971040" h="2212975">
                  <a:moveTo>
                    <a:pt x="878014" y="1706118"/>
                  </a:moveTo>
                  <a:lnTo>
                    <a:pt x="292722" y="1524901"/>
                  </a:lnTo>
                  <a:lnTo>
                    <a:pt x="265772" y="1573517"/>
                  </a:lnTo>
                  <a:lnTo>
                    <a:pt x="851090" y="1754733"/>
                  </a:lnTo>
                  <a:lnTo>
                    <a:pt x="878014" y="1706118"/>
                  </a:lnTo>
                  <a:close/>
                </a:path>
                <a:path w="1971040" h="2212975">
                  <a:moveTo>
                    <a:pt x="1970633" y="2028329"/>
                  </a:moveTo>
                  <a:lnTo>
                    <a:pt x="1900250" y="2028329"/>
                  </a:lnTo>
                  <a:lnTo>
                    <a:pt x="1900250" y="2080945"/>
                  </a:lnTo>
                  <a:lnTo>
                    <a:pt x="1900250" y="2159851"/>
                  </a:lnTo>
                  <a:lnTo>
                    <a:pt x="70370" y="2159851"/>
                  </a:lnTo>
                  <a:lnTo>
                    <a:pt x="70370" y="2080945"/>
                  </a:lnTo>
                  <a:lnTo>
                    <a:pt x="1900250" y="2080945"/>
                  </a:lnTo>
                  <a:lnTo>
                    <a:pt x="1900250" y="2028329"/>
                  </a:lnTo>
                  <a:lnTo>
                    <a:pt x="1399679" y="2028329"/>
                  </a:lnTo>
                  <a:lnTo>
                    <a:pt x="1441602" y="1998624"/>
                  </a:lnTo>
                  <a:lnTo>
                    <a:pt x="1480947" y="1967649"/>
                  </a:lnTo>
                  <a:lnTo>
                    <a:pt x="1517726" y="1935505"/>
                  </a:lnTo>
                  <a:lnTo>
                    <a:pt x="1551940" y="1902269"/>
                  </a:lnTo>
                  <a:lnTo>
                    <a:pt x="1583563" y="1868017"/>
                  </a:lnTo>
                  <a:lnTo>
                    <a:pt x="1612582" y="1832825"/>
                  </a:lnTo>
                  <a:lnTo>
                    <a:pt x="1639023" y="1796770"/>
                  </a:lnTo>
                  <a:lnTo>
                    <a:pt x="1662861" y="1759940"/>
                  </a:lnTo>
                  <a:lnTo>
                    <a:pt x="1684096" y="1722412"/>
                  </a:lnTo>
                  <a:lnTo>
                    <a:pt x="1702714" y="1684261"/>
                  </a:lnTo>
                  <a:lnTo>
                    <a:pt x="1718716" y="1645577"/>
                  </a:lnTo>
                  <a:lnTo>
                    <a:pt x="1732102" y="1606423"/>
                  </a:lnTo>
                  <a:lnTo>
                    <a:pt x="1742846" y="1566900"/>
                  </a:lnTo>
                  <a:lnTo>
                    <a:pt x="1750974" y="1527060"/>
                  </a:lnTo>
                  <a:lnTo>
                    <a:pt x="1756448" y="1487004"/>
                  </a:lnTo>
                  <a:lnTo>
                    <a:pt x="1759216" y="1447774"/>
                  </a:lnTo>
                  <a:lnTo>
                    <a:pt x="1759470" y="1406525"/>
                  </a:lnTo>
                  <a:lnTo>
                    <a:pt x="1757006" y="1366278"/>
                  </a:lnTo>
                  <a:lnTo>
                    <a:pt x="1751876" y="1326121"/>
                  </a:lnTo>
                  <a:lnTo>
                    <a:pt x="1744065" y="1286129"/>
                  </a:lnTo>
                  <a:lnTo>
                    <a:pt x="1733600" y="1246403"/>
                  </a:lnTo>
                  <a:lnTo>
                    <a:pt x="1720443" y="1207008"/>
                  </a:lnTo>
                  <a:lnTo>
                    <a:pt x="1704606" y="1168006"/>
                  </a:lnTo>
                  <a:lnTo>
                    <a:pt x="1689455" y="1136510"/>
                  </a:lnTo>
                  <a:lnTo>
                    <a:pt x="1689455" y="1423314"/>
                  </a:lnTo>
                  <a:lnTo>
                    <a:pt x="1688147" y="1463624"/>
                  </a:lnTo>
                  <a:lnTo>
                    <a:pt x="1683981" y="1503921"/>
                  </a:lnTo>
                  <a:lnTo>
                    <a:pt x="1676933" y="1544091"/>
                  </a:lnTo>
                  <a:lnTo>
                    <a:pt x="1666989" y="1584045"/>
                  </a:lnTo>
                  <a:lnTo>
                    <a:pt x="1654136" y="1623695"/>
                  </a:lnTo>
                  <a:lnTo>
                    <a:pt x="1638350" y="1662963"/>
                  </a:lnTo>
                  <a:lnTo>
                    <a:pt x="1619618" y="1701749"/>
                  </a:lnTo>
                  <a:lnTo>
                    <a:pt x="1597926" y="1739963"/>
                  </a:lnTo>
                  <a:lnTo>
                    <a:pt x="1573263" y="1777517"/>
                  </a:lnTo>
                  <a:lnTo>
                    <a:pt x="1545602" y="1814309"/>
                  </a:lnTo>
                  <a:lnTo>
                    <a:pt x="1514932" y="1850275"/>
                  </a:lnTo>
                  <a:lnTo>
                    <a:pt x="1481226" y="1885302"/>
                  </a:lnTo>
                  <a:lnTo>
                    <a:pt x="1447177" y="1916887"/>
                  </a:lnTo>
                  <a:lnTo>
                    <a:pt x="1410957" y="1947062"/>
                  </a:lnTo>
                  <a:lnTo>
                    <a:pt x="1372654" y="1975726"/>
                  </a:lnTo>
                  <a:lnTo>
                    <a:pt x="1332344" y="2002840"/>
                  </a:lnTo>
                  <a:lnTo>
                    <a:pt x="1290116" y="2028329"/>
                  </a:lnTo>
                  <a:lnTo>
                    <a:pt x="1013675" y="2028329"/>
                  </a:lnTo>
                  <a:lnTo>
                    <a:pt x="1066634" y="2009851"/>
                  </a:lnTo>
                  <a:lnTo>
                    <a:pt x="1117396" y="1988997"/>
                  </a:lnTo>
                  <a:lnTo>
                    <a:pt x="1165847" y="1965871"/>
                  </a:lnTo>
                  <a:lnTo>
                    <a:pt x="1211897" y="1940598"/>
                  </a:lnTo>
                  <a:lnTo>
                    <a:pt x="1255433" y="1913280"/>
                  </a:lnTo>
                  <a:lnTo>
                    <a:pt x="1296377" y="1884032"/>
                  </a:lnTo>
                  <a:lnTo>
                    <a:pt x="1334630" y="1852968"/>
                  </a:lnTo>
                  <a:lnTo>
                    <a:pt x="1370063" y="1820189"/>
                  </a:lnTo>
                  <a:lnTo>
                    <a:pt x="1402613" y="1785823"/>
                  </a:lnTo>
                  <a:lnTo>
                    <a:pt x="1432153" y="1749971"/>
                  </a:lnTo>
                  <a:lnTo>
                    <a:pt x="1458607" y="1712760"/>
                  </a:lnTo>
                  <a:lnTo>
                    <a:pt x="1481861" y="1674279"/>
                  </a:lnTo>
                  <a:lnTo>
                    <a:pt x="1501813" y="1634667"/>
                  </a:lnTo>
                  <a:lnTo>
                    <a:pt x="1518373" y="1594015"/>
                  </a:lnTo>
                  <a:lnTo>
                    <a:pt x="1531442" y="1552435"/>
                  </a:lnTo>
                  <a:lnTo>
                    <a:pt x="1540916" y="1510055"/>
                  </a:lnTo>
                  <a:lnTo>
                    <a:pt x="1546694" y="1466977"/>
                  </a:lnTo>
                  <a:lnTo>
                    <a:pt x="1548676" y="1423301"/>
                  </a:lnTo>
                  <a:lnTo>
                    <a:pt x="1546669" y="1381721"/>
                  </a:lnTo>
                  <a:lnTo>
                    <a:pt x="1541094" y="1340345"/>
                  </a:lnTo>
                  <a:lnTo>
                    <a:pt x="1531975" y="1299337"/>
                  </a:lnTo>
                  <a:lnTo>
                    <a:pt x="1529613" y="1291793"/>
                  </a:lnTo>
                  <a:lnTo>
                    <a:pt x="1519326" y="1258798"/>
                  </a:lnTo>
                  <a:lnTo>
                    <a:pt x="1512290" y="1239177"/>
                  </a:lnTo>
                  <a:lnTo>
                    <a:pt x="1055903" y="1239177"/>
                  </a:lnTo>
                  <a:lnTo>
                    <a:pt x="1101648" y="1156716"/>
                  </a:lnTo>
                  <a:lnTo>
                    <a:pt x="1153312" y="1160018"/>
                  </a:lnTo>
                  <a:lnTo>
                    <a:pt x="1177582" y="1156716"/>
                  </a:lnTo>
                  <a:lnTo>
                    <a:pt x="1202626" y="1153299"/>
                  </a:lnTo>
                  <a:lnTo>
                    <a:pt x="1247394" y="1137602"/>
                  </a:lnTo>
                  <a:lnTo>
                    <a:pt x="1285405" y="1113955"/>
                  </a:lnTo>
                  <a:lnTo>
                    <a:pt x="1291399" y="1107655"/>
                  </a:lnTo>
                  <a:lnTo>
                    <a:pt x="1314462" y="1083424"/>
                  </a:lnTo>
                  <a:lnTo>
                    <a:pt x="1332382" y="1047038"/>
                  </a:lnTo>
                  <a:lnTo>
                    <a:pt x="1336230" y="1002741"/>
                  </a:lnTo>
                  <a:lnTo>
                    <a:pt x="1322400" y="960551"/>
                  </a:lnTo>
                  <a:lnTo>
                    <a:pt x="1292580" y="923518"/>
                  </a:lnTo>
                  <a:lnTo>
                    <a:pt x="1292440" y="923353"/>
                  </a:lnTo>
                  <a:lnTo>
                    <a:pt x="1266837" y="906437"/>
                  </a:lnTo>
                  <a:lnTo>
                    <a:pt x="1266837" y="1015593"/>
                  </a:lnTo>
                  <a:lnTo>
                    <a:pt x="1257160" y="1051433"/>
                  </a:lnTo>
                  <a:lnTo>
                    <a:pt x="1230769" y="1080693"/>
                  </a:lnTo>
                  <a:lnTo>
                    <a:pt x="1191615" y="1100416"/>
                  </a:lnTo>
                  <a:lnTo>
                    <a:pt x="1143673" y="1107655"/>
                  </a:lnTo>
                  <a:lnTo>
                    <a:pt x="1095717" y="1100416"/>
                  </a:lnTo>
                  <a:lnTo>
                    <a:pt x="1056576" y="1080693"/>
                  </a:lnTo>
                  <a:lnTo>
                    <a:pt x="1030185" y="1051433"/>
                  </a:lnTo>
                  <a:lnTo>
                    <a:pt x="1020508" y="1015593"/>
                  </a:lnTo>
                  <a:lnTo>
                    <a:pt x="1030185" y="979741"/>
                  </a:lnTo>
                  <a:lnTo>
                    <a:pt x="1056576" y="950480"/>
                  </a:lnTo>
                  <a:lnTo>
                    <a:pt x="1095717" y="930757"/>
                  </a:lnTo>
                  <a:lnTo>
                    <a:pt x="1143673" y="923518"/>
                  </a:lnTo>
                  <a:lnTo>
                    <a:pt x="1191615" y="930757"/>
                  </a:lnTo>
                  <a:lnTo>
                    <a:pt x="1230769" y="950480"/>
                  </a:lnTo>
                  <a:lnTo>
                    <a:pt x="1257160" y="979741"/>
                  </a:lnTo>
                  <a:lnTo>
                    <a:pt x="1266837" y="1015593"/>
                  </a:lnTo>
                  <a:lnTo>
                    <a:pt x="1266837" y="906437"/>
                  </a:lnTo>
                  <a:lnTo>
                    <a:pt x="1247952" y="893953"/>
                  </a:lnTo>
                  <a:lnTo>
                    <a:pt x="1259078" y="873963"/>
                  </a:lnTo>
                  <a:lnTo>
                    <a:pt x="1289062" y="820102"/>
                  </a:lnTo>
                  <a:lnTo>
                    <a:pt x="1333969" y="847204"/>
                  </a:lnTo>
                  <a:lnTo>
                    <a:pt x="1376299" y="875804"/>
                  </a:lnTo>
                  <a:lnTo>
                    <a:pt x="1416011" y="905814"/>
                  </a:lnTo>
                  <a:lnTo>
                    <a:pt x="1453108" y="937133"/>
                  </a:lnTo>
                  <a:lnTo>
                    <a:pt x="1487563" y="969683"/>
                  </a:lnTo>
                  <a:lnTo>
                    <a:pt x="1519364" y="1003376"/>
                  </a:lnTo>
                  <a:lnTo>
                    <a:pt x="1548498" y="1038110"/>
                  </a:lnTo>
                  <a:lnTo>
                    <a:pt x="1574952" y="1073810"/>
                  </a:lnTo>
                  <a:lnTo>
                    <a:pt x="1598701" y="1110373"/>
                  </a:lnTo>
                  <a:lnTo>
                    <a:pt x="1619732" y="1147711"/>
                  </a:lnTo>
                  <a:lnTo>
                    <a:pt x="1638020" y="1185735"/>
                  </a:lnTo>
                  <a:lnTo>
                    <a:pt x="1653565" y="1224356"/>
                  </a:lnTo>
                  <a:lnTo>
                    <a:pt x="1666341" y="1263497"/>
                  </a:lnTo>
                  <a:lnTo>
                    <a:pt x="1676336" y="1303045"/>
                  </a:lnTo>
                  <a:lnTo>
                    <a:pt x="1683524" y="1342923"/>
                  </a:lnTo>
                  <a:lnTo>
                    <a:pt x="1687906" y="1383042"/>
                  </a:lnTo>
                  <a:lnTo>
                    <a:pt x="1689455" y="1423314"/>
                  </a:lnTo>
                  <a:lnTo>
                    <a:pt x="1689455" y="1136510"/>
                  </a:lnTo>
                  <a:lnTo>
                    <a:pt x="1664868" y="1091590"/>
                  </a:lnTo>
                  <a:lnTo>
                    <a:pt x="1640954" y="1054303"/>
                  </a:lnTo>
                  <a:lnTo>
                    <a:pt x="1614322" y="1017752"/>
                  </a:lnTo>
                  <a:lnTo>
                    <a:pt x="1584985" y="982014"/>
                  </a:lnTo>
                  <a:lnTo>
                    <a:pt x="1552930" y="947153"/>
                  </a:lnTo>
                  <a:lnTo>
                    <a:pt x="1518145" y="913269"/>
                  </a:lnTo>
                  <a:lnTo>
                    <a:pt x="1480642" y="880427"/>
                  </a:lnTo>
                  <a:lnTo>
                    <a:pt x="1442681" y="850442"/>
                  </a:lnTo>
                  <a:lnTo>
                    <a:pt x="1402765" y="821969"/>
                  </a:lnTo>
                  <a:lnTo>
                    <a:pt x="1399857" y="820102"/>
                  </a:lnTo>
                  <a:lnTo>
                    <a:pt x="1360944" y="795045"/>
                  </a:lnTo>
                  <a:lnTo>
                    <a:pt x="1317332" y="769721"/>
                  </a:lnTo>
                  <a:lnTo>
                    <a:pt x="1605483" y="251206"/>
                  </a:lnTo>
                  <a:lnTo>
                    <a:pt x="1512963" y="224116"/>
                  </a:lnTo>
                  <a:lnTo>
                    <a:pt x="1512963" y="280606"/>
                  </a:lnTo>
                  <a:lnTo>
                    <a:pt x="1183081" y="873963"/>
                  </a:lnTo>
                  <a:lnTo>
                    <a:pt x="1131290" y="871258"/>
                  </a:lnTo>
                  <a:lnTo>
                    <a:pt x="1082078" y="878573"/>
                  </a:lnTo>
                  <a:lnTo>
                    <a:pt x="1037602" y="894829"/>
                  </a:lnTo>
                  <a:lnTo>
                    <a:pt x="1000061" y="918946"/>
                  </a:lnTo>
                  <a:lnTo>
                    <a:pt x="971626" y="949845"/>
                  </a:lnTo>
                  <a:lnTo>
                    <a:pt x="954468" y="986472"/>
                  </a:lnTo>
                  <a:lnTo>
                    <a:pt x="951395" y="1029690"/>
                  </a:lnTo>
                  <a:lnTo>
                    <a:pt x="965111" y="1070800"/>
                  </a:lnTo>
                  <a:lnTo>
                    <a:pt x="994143" y="1107186"/>
                  </a:lnTo>
                  <a:lnTo>
                    <a:pt x="1037043" y="1136218"/>
                  </a:lnTo>
                  <a:lnTo>
                    <a:pt x="932319" y="1328381"/>
                  </a:lnTo>
                  <a:lnTo>
                    <a:pt x="909599" y="1356791"/>
                  </a:lnTo>
                  <a:lnTo>
                    <a:pt x="878789" y="1379893"/>
                  </a:lnTo>
                  <a:lnTo>
                    <a:pt x="841463" y="1396771"/>
                  </a:lnTo>
                  <a:lnTo>
                    <a:pt x="799160" y="1406525"/>
                  </a:lnTo>
                  <a:lnTo>
                    <a:pt x="748665" y="1390738"/>
                  </a:lnTo>
                  <a:lnTo>
                    <a:pt x="748665" y="1447774"/>
                  </a:lnTo>
                  <a:lnTo>
                    <a:pt x="720826" y="1494345"/>
                  </a:lnTo>
                  <a:lnTo>
                    <a:pt x="592213" y="1454137"/>
                  </a:lnTo>
                  <a:lnTo>
                    <a:pt x="620039" y="1407579"/>
                  </a:lnTo>
                  <a:lnTo>
                    <a:pt x="748665" y="1447774"/>
                  </a:lnTo>
                  <a:lnTo>
                    <a:pt x="748665" y="1390738"/>
                  </a:lnTo>
                  <a:lnTo>
                    <a:pt x="624763" y="1352003"/>
                  </a:lnTo>
                  <a:lnTo>
                    <a:pt x="604507" y="1323162"/>
                  </a:lnTo>
                  <a:lnTo>
                    <a:pt x="594537" y="1291945"/>
                  </a:lnTo>
                  <a:lnTo>
                    <a:pt x="595045" y="1259840"/>
                  </a:lnTo>
                  <a:lnTo>
                    <a:pt x="606285" y="1228369"/>
                  </a:lnTo>
                  <a:lnTo>
                    <a:pt x="1187805" y="181495"/>
                  </a:lnTo>
                  <a:lnTo>
                    <a:pt x="1512963" y="280606"/>
                  </a:lnTo>
                  <a:lnTo>
                    <a:pt x="1512963" y="224116"/>
                  </a:lnTo>
                  <a:lnTo>
                    <a:pt x="1506689" y="222275"/>
                  </a:lnTo>
                  <a:lnTo>
                    <a:pt x="1517434" y="202539"/>
                  </a:lnTo>
                  <a:lnTo>
                    <a:pt x="1583842" y="80657"/>
                  </a:lnTo>
                  <a:lnTo>
                    <a:pt x="1545907" y="68821"/>
                  </a:lnTo>
                  <a:lnTo>
                    <a:pt x="1492338" y="52108"/>
                  </a:lnTo>
                  <a:lnTo>
                    <a:pt x="1492338" y="109156"/>
                  </a:lnTo>
                  <a:lnTo>
                    <a:pt x="1441437" y="202539"/>
                  </a:lnTo>
                  <a:lnTo>
                    <a:pt x="1374355" y="181495"/>
                  </a:lnTo>
                  <a:lnTo>
                    <a:pt x="1312875" y="162204"/>
                  </a:lnTo>
                  <a:lnTo>
                    <a:pt x="1323619" y="142481"/>
                  </a:lnTo>
                  <a:lnTo>
                    <a:pt x="1363726" y="68821"/>
                  </a:lnTo>
                  <a:lnTo>
                    <a:pt x="1492338" y="109156"/>
                  </a:lnTo>
                  <a:lnTo>
                    <a:pt x="1492338" y="52108"/>
                  </a:lnTo>
                  <a:lnTo>
                    <a:pt x="1325372" y="0"/>
                  </a:lnTo>
                  <a:lnTo>
                    <a:pt x="1247622" y="142481"/>
                  </a:lnTo>
                  <a:lnTo>
                    <a:pt x="1149299" y="113538"/>
                  </a:lnTo>
                  <a:lnTo>
                    <a:pt x="541070" y="1208430"/>
                  </a:lnTo>
                  <a:lnTo>
                    <a:pt x="525716" y="1250924"/>
                  </a:lnTo>
                  <a:lnTo>
                    <a:pt x="524141" y="1294333"/>
                  </a:lnTo>
                  <a:lnTo>
                    <a:pt x="536143" y="1336814"/>
                  </a:lnTo>
                  <a:lnTo>
                    <a:pt x="561479" y="1376540"/>
                  </a:lnTo>
                  <a:lnTo>
                    <a:pt x="498602" y="1481759"/>
                  </a:lnTo>
                  <a:lnTo>
                    <a:pt x="757135" y="1562735"/>
                  </a:lnTo>
                  <a:lnTo>
                    <a:pt x="797852" y="1494345"/>
                  </a:lnTo>
                  <a:lnTo>
                    <a:pt x="819924" y="1457274"/>
                  </a:lnTo>
                  <a:lnTo>
                    <a:pt x="876236" y="1442580"/>
                  </a:lnTo>
                  <a:lnTo>
                    <a:pt x="925791" y="1418831"/>
                  </a:lnTo>
                  <a:lnTo>
                    <a:pt x="940333" y="1407579"/>
                  </a:lnTo>
                  <a:lnTo>
                    <a:pt x="941692" y="1406525"/>
                  </a:lnTo>
                  <a:lnTo>
                    <a:pt x="966685" y="1387182"/>
                  </a:lnTo>
                  <a:lnTo>
                    <a:pt x="997038" y="1348790"/>
                  </a:lnTo>
                  <a:lnTo>
                    <a:pt x="1027137" y="1291793"/>
                  </a:lnTo>
                  <a:lnTo>
                    <a:pt x="1457744" y="1291793"/>
                  </a:lnTo>
                  <a:lnTo>
                    <a:pt x="1466608" y="1324305"/>
                  </a:lnTo>
                  <a:lnTo>
                    <a:pt x="1472984" y="1357122"/>
                  </a:lnTo>
                  <a:lnTo>
                    <a:pt x="1476895" y="1390142"/>
                  </a:lnTo>
                  <a:lnTo>
                    <a:pt x="1478292" y="1423314"/>
                  </a:lnTo>
                  <a:lnTo>
                    <a:pt x="1476375" y="1464576"/>
                  </a:lnTo>
                  <a:lnTo>
                    <a:pt x="1470837" y="1505102"/>
                  </a:lnTo>
                  <a:lnTo>
                    <a:pt x="1461795" y="1544789"/>
                  </a:lnTo>
                  <a:lnTo>
                    <a:pt x="1449374" y="1583563"/>
                  </a:lnTo>
                  <a:lnTo>
                    <a:pt x="1433677" y="1621320"/>
                  </a:lnTo>
                  <a:lnTo>
                    <a:pt x="1414830" y="1657985"/>
                  </a:lnTo>
                  <a:lnTo>
                    <a:pt x="1392961" y="1693468"/>
                  </a:lnTo>
                  <a:lnTo>
                    <a:pt x="1368183" y="1727657"/>
                  </a:lnTo>
                  <a:lnTo>
                    <a:pt x="1340612" y="1760486"/>
                  </a:lnTo>
                  <a:lnTo>
                    <a:pt x="1310373" y="1791868"/>
                  </a:lnTo>
                  <a:lnTo>
                    <a:pt x="1277569" y="1821700"/>
                  </a:lnTo>
                  <a:lnTo>
                    <a:pt x="1242339" y="1849894"/>
                  </a:lnTo>
                  <a:lnTo>
                    <a:pt x="1204798" y="1876361"/>
                  </a:lnTo>
                  <a:lnTo>
                    <a:pt x="1165047" y="1901024"/>
                  </a:lnTo>
                  <a:lnTo>
                    <a:pt x="1123226" y="1923783"/>
                  </a:lnTo>
                  <a:lnTo>
                    <a:pt x="1079436" y="1944560"/>
                  </a:lnTo>
                  <a:lnTo>
                    <a:pt x="1033805" y="1963242"/>
                  </a:lnTo>
                  <a:lnTo>
                    <a:pt x="986459" y="1979764"/>
                  </a:lnTo>
                  <a:lnTo>
                    <a:pt x="937501" y="1994027"/>
                  </a:lnTo>
                  <a:lnTo>
                    <a:pt x="887069" y="2005939"/>
                  </a:lnTo>
                  <a:lnTo>
                    <a:pt x="835253" y="2015413"/>
                  </a:lnTo>
                  <a:lnTo>
                    <a:pt x="782205" y="2022360"/>
                  </a:lnTo>
                  <a:lnTo>
                    <a:pt x="728014" y="2026704"/>
                  </a:lnTo>
                  <a:lnTo>
                    <a:pt x="672833" y="2028329"/>
                  </a:lnTo>
                  <a:lnTo>
                    <a:pt x="0" y="2028329"/>
                  </a:lnTo>
                  <a:lnTo>
                    <a:pt x="0" y="2212467"/>
                  </a:lnTo>
                  <a:lnTo>
                    <a:pt x="1970633" y="2212467"/>
                  </a:lnTo>
                  <a:lnTo>
                    <a:pt x="1970633" y="2159851"/>
                  </a:lnTo>
                  <a:lnTo>
                    <a:pt x="1970633" y="2080945"/>
                  </a:lnTo>
                  <a:lnTo>
                    <a:pt x="1970633" y="2028329"/>
                  </a:lnTo>
                  <a:close/>
                </a:path>
              </a:pathLst>
            </a:custGeom>
            <a:solidFill>
              <a:srgbClr val="FFFFFF">
                <a:alpha val="7568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9532" y="1949195"/>
            <a:ext cx="9547098" cy="30015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31594" y="2069337"/>
            <a:ext cx="8928100" cy="2585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Segoe UI"/>
                <a:cs typeface="Segoe UI"/>
              </a:rPr>
              <a:t>In data frame, </a:t>
            </a:r>
            <a:r>
              <a:rPr sz="2800" spc="-15" dirty="0">
                <a:latin typeface="Segoe UI"/>
                <a:cs typeface="Segoe UI"/>
              </a:rPr>
              <a:t>we </a:t>
            </a:r>
            <a:r>
              <a:rPr sz="2800" spc="10" dirty="0">
                <a:latin typeface="Segoe UI"/>
                <a:cs typeface="Segoe UI"/>
              </a:rPr>
              <a:t>observed </a:t>
            </a:r>
            <a:r>
              <a:rPr sz="2800" spc="-5" dirty="0">
                <a:latin typeface="Segoe UI"/>
                <a:cs typeface="Segoe UI"/>
              </a:rPr>
              <a:t>some columns having </a:t>
            </a:r>
            <a:r>
              <a:rPr sz="2800" dirty="0">
                <a:latin typeface="Segoe UI"/>
                <a:cs typeface="Segoe UI"/>
              </a:rPr>
              <a:t>d-type </a:t>
            </a:r>
            <a:r>
              <a:rPr sz="2800" spc="-755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“object”</a:t>
            </a:r>
            <a:r>
              <a:rPr sz="2800" spc="-15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,which</a:t>
            </a:r>
            <a:r>
              <a:rPr sz="2800" spc="15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can</a:t>
            </a:r>
            <a:r>
              <a:rPr sz="2800" spc="-15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be</a:t>
            </a:r>
            <a:r>
              <a:rPr sz="2800" dirty="0">
                <a:latin typeface="Segoe UI"/>
                <a:cs typeface="Segoe UI"/>
              </a:rPr>
              <a:t> converted</a:t>
            </a:r>
            <a:r>
              <a:rPr sz="2800" spc="-10" dirty="0">
                <a:latin typeface="Segoe UI"/>
                <a:cs typeface="Segoe UI"/>
              </a:rPr>
              <a:t> </a:t>
            </a:r>
            <a:r>
              <a:rPr sz="2800" spc="-15" dirty="0">
                <a:latin typeface="Segoe UI"/>
                <a:cs typeface="Segoe UI"/>
              </a:rPr>
              <a:t>to</a:t>
            </a:r>
            <a:r>
              <a:rPr sz="280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d-type</a:t>
            </a:r>
            <a:r>
              <a:rPr sz="2800" spc="20" dirty="0">
                <a:latin typeface="Segoe UI"/>
                <a:cs typeface="Segoe UI"/>
              </a:rPr>
              <a:t> </a:t>
            </a:r>
            <a:r>
              <a:rPr sz="2800" spc="-15" dirty="0">
                <a:latin typeface="Segoe UI"/>
                <a:cs typeface="Segoe UI"/>
              </a:rPr>
              <a:t>“category” </a:t>
            </a:r>
            <a:r>
              <a:rPr sz="2800" spc="-1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which will</a:t>
            </a:r>
            <a:r>
              <a:rPr sz="2800" spc="5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be</a:t>
            </a:r>
            <a:r>
              <a:rPr sz="280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convenient</a:t>
            </a:r>
            <a:r>
              <a:rPr sz="2800" spc="-1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for</a:t>
            </a:r>
            <a:r>
              <a:rPr sz="280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our</a:t>
            </a:r>
            <a:r>
              <a:rPr sz="280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analysis</a:t>
            </a:r>
            <a:r>
              <a:rPr sz="2800" spc="5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as </a:t>
            </a:r>
            <a:r>
              <a:rPr sz="2800" spc="-10" dirty="0">
                <a:latin typeface="Segoe UI"/>
                <a:cs typeface="Segoe UI"/>
              </a:rPr>
              <a:t>well</a:t>
            </a:r>
            <a:r>
              <a:rPr sz="2800" dirty="0">
                <a:latin typeface="Segoe UI"/>
                <a:cs typeface="Segoe UI"/>
              </a:rPr>
              <a:t> as </a:t>
            </a:r>
            <a:r>
              <a:rPr sz="2800" spc="-10" dirty="0">
                <a:latin typeface="Segoe UI"/>
                <a:cs typeface="Segoe UI"/>
              </a:rPr>
              <a:t>it</a:t>
            </a:r>
            <a:r>
              <a:rPr sz="2800" dirty="0">
                <a:latin typeface="Segoe UI"/>
                <a:cs typeface="Segoe UI"/>
              </a:rPr>
              <a:t> </a:t>
            </a:r>
            <a:r>
              <a:rPr sz="2800" spc="-10" dirty="0">
                <a:latin typeface="Segoe UI"/>
                <a:cs typeface="Segoe UI"/>
              </a:rPr>
              <a:t>will </a:t>
            </a:r>
            <a:r>
              <a:rPr sz="2800" spc="-5" dirty="0">
                <a:latin typeface="Segoe UI"/>
                <a:cs typeface="Segoe UI"/>
              </a:rPr>
              <a:t> </a:t>
            </a:r>
            <a:r>
              <a:rPr sz="2800" spc="-10" dirty="0">
                <a:latin typeface="Segoe UI"/>
                <a:cs typeface="Segoe UI"/>
              </a:rPr>
              <a:t>save</a:t>
            </a:r>
            <a:r>
              <a:rPr sz="2800" spc="-30" dirty="0">
                <a:latin typeface="Segoe UI"/>
                <a:cs typeface="Segoe UI"/>
              </a:rPr>
              <a:t> </a:t>
            </a:r>
            <a:r>
              <a:rPr sz="2800" spc="10" dirty="0">
                <a:latin typeface="Segoe UI"/>
                <a:cs typeface="Segoe UI"/>
              </a:rPr>
              <a:t>memory</a:t>
            </a:r>
            <a:r>
              <a:rPr sz="2800" spc="-5" dirty="0">
                <a:latin typeface="Segoe UI"/>
                <a:cs typeface="Segoe UI"/>
              </a:rPr>
              <a:t> usage.</a:t>
            </a:r>
            <a:endParaRPr sz="2800">
              <a:latin typeface="Segoe UI"/>
              <a:cs typeface="Segoe UI"/>
            </a:endParaRPr>
          </a:p>
          <a:p>
            <a:pPr marL="12700" marR="234315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Segoe UI"/>
                <a:cs typeface="Segoe UI"/>
              </a:rPr>
              <a:t>There </a:t>
            </a:r>
            <a:r>
              <a:rPr sz="2800" spc="-15" dirty="0">
                <a:latin typeface="Segoe UI"/>
                <a:cs typeface="Segoe UI"/>
              </a:rPr>
              <a:t>are</a:t>
            </a:r>
            <a:r>
              <a:rPr sz="2800" spc="-1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so many</a:t>
            </a:r>
            <a:r>
              <a:rPr sz="2800" spc="-1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columns in data</a:t>
            </a:r>
            <a:r>
              <a:rPr sz="2800" spc="-1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frame. </a:t>
            </a:r>
            <a:r>
              <a:rPr sz="2800" spc="-20" dirty="0">
                <a:latin typeface="Segoe UI"/>
                <a:cs typeface="Segoe UI"/>
              </a:rPr>
              <a:t>We’ll</a:t>
            </a:r>
            <a:r>
              <a:rPr sz="2800" spc="-5" dirty="0">
                <a:latin typeface="Segoe UI"/>
                <a:cs typeface="Segoe UI"/>
              </a:rPr>
              <a:t> </a:t>
            </a:r>
            <a:r>
              <a:rPr sz="2800" spc="-10" dirty="0">
                <a:latin typeface="Segoe UI"/>
                <a:cs typeface="Segoe UI"/>
              </a:rPr>
              <a:t>remove </a:t>
            </a:r>
            <a:r>
              <a:rPr sz="2800" spc="-75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columns which</a:t>
            </a:r>
            <a:r>
              <a:rPr sz="2800" spc="10" dirty="0">
                <a:latin typeface="Segoe UI"/>
                <a:cs typeface="Segoe UI"/>
              </a:rPr>
              <a:t> </a:t>
            </a:r>
            <a:r>
              <a:rPr sz="2800" spc="-15" dirty="0">
                <a:latin typeface="Segoe UI"/>
                <a:cs typeface="Segoe UI"/>
              </a:rPr>
              <a:t>we</a:t>
            </a:r>
            <a:r>
              <a:rPr sz="2800" spc="-5" dirty="0">
                <a:latin typeface="Segoe UI"/>
                <a:cs typeface="Segoe UI"/>
              </a:rPr>
              <a:t> don’t need for</a:t>
            </a:r>
            <a:r>
              <a:rPr sz="2800" dirty="0">
                <a:latin typeface="Segoe UI"/>
                <a:cs typeface="Segoe UI"/>
              </a:rPr>
              <a:t> </a:t>
            </a:r>
            <a:r>
              <a:rPr sz="2800" spc="5" dirty="0">
                <a:latin typeface="Segoe UI"/>
                <a:cs typeface="Segoe UI"/>
              </a:rPr>
              <a:t>further</a:t>
            </a:r>
            <a:r>
              <a:rPr sz="2800" spc="-5" dirty="0">
                <a:latin typeface="Segoe UI"/>
                <a:cs typeface="Segoe UI"/>
              </a:rPr>
              <a:t> analysis.</a:t>
            </a:r>
            <a:endParaRPr sz="280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8283" y="309359"/>
            <a:ext cx="10635234" cy="86793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32738" y="415543"/>
            <a:ext cx="9429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3.1</a:t>
            </a:r>
            <a:r>
              <a:rPr sz="2800" b="0" spc="30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Data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35" dirty="0">
                <a:latin typeface="Calibri"/>
                <a:cs typeface="Calibri"/>
              </a:rPr>
              <a:t>Types</a:t>
            </a:r>
            <a:r>
              <a:rPr sz="2800" b="0" spc="15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Conversion's</a:t>
            </a:r>
            <a:r>
              <a:rPr sz="2800" b="0" spc="45" dirty="0">
                <a:latin typeface="Calibri"/>
                <a:cs typeface="Calibri"/>
              </a:rPr>
              <a:t> </a:t>
            </a:r>
            <a:r>
              <a:rPr sz="2800" b="0" spc="-25" dirty="0">
                <a:latin typeface="Calibri"/>
                <a:cs typeface="Calibri"/>
              </a:rPr>
              <a:t>for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better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understanding</a:t>
            </a:r>
            <a:r>
              <a:rPr sz="2800" b="0" spc="50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of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25" dirty="0">
                <a:latin typeface="Calibri"/>
                <a:cs typeface="Calibri"/>
              </a:rPr>
              <a:t>Variables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6863" y="1714487"/>
            <a:ext cx="747534" cy="7856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065520" y="1537716"/>
            <a:ext cx="2642235" cy="2287270"/>
            <a:chOff x="6065520" y="1537716"/>
            <a:chExt cx="2642235" cy="22872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5520" y="1537716"/>
              <a:ext cx="2641854" cy="197738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6164" y="3451860"/>
              <a:ext cx="1501902" cy="3726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766686" y="3517138"/>
            <a:ext cx="11931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Segoe UI"/>
                <a:cs typeface="Segoe UI"/>
              </a:rPr>
              <a:t>AMT_INCOME_TOTAL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852916" y="1537716"/>
            <a:ext cx="2540000" cy="2276475"/>
            <a:chOff x="8852916" y="1537716"/>
            <a:chExt cx="2540000" cy="22764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2916" y="1537716"/>
              <a:ext cx="2539746" cy="19347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0992" y="3418306"/>
              <a:ext cx="1501902" cy="3955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582404" y="3484245"/>
            <a:ext cx="12052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Segoe UI"/>
                <a:cs typeface="Segoe UI"/>
              </a:rPr>
              <a:t>AMT_GOODS_PRICE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0891" y="1417319"/>
            <a:ext cx="4473702" cy="500862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05585" y="1488439"/>
            <a:ext cx="4078604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3050" marR="5080" indent="-260985">
              <a:lnSpc>
                <a:spcPct val="100000"/>
              </a:lnSpc>
              <a:spcBef>
                <a:spcPts val="105"/>
              </a:spcBef>
            </a:pPr>
            <a:r>
              <a:rPr sz="1400" b="1" spc="-15" dirty="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made</a:t>
            </a:r>
            <a:r>
              <a:rPr sz="14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list</a:t>
            </a:r>
            <a:r>
              <a:rPr sz="14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4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all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numerical</a:t>
            </a:r>
            <a:r>
              <a:rPr sz="14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columns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.And</a:t>
            </a:r>
            <a:r>
              <a:rPr sz="14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then </a:t>
            </a:r>
            <a:r>
              <a:rPr sz="1400" b="1" spc="-3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plot</a:t>
            </a:r>
            <a:r>
              <a:rPr sz="14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Boxplots</a:t>
            </a:r>
            <a:r>
              <a:rPr sz="14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4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each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numerical</a:t>
            </a:r>
            <a:r>
              <a:rPr sz="14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columns.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5989" y="2418080"/>
            <a:ext cx="4006215" cy="528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0185" marR="43180" indent="-17272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10820" algn="l"/>
              </a:tabLst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IQR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for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AMT_INCOME_TOTAL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very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slim,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it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have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many </a:t>
            </a:r>
            <a:r>
              <a:rPr sz="1100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outliers. It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has Maximum value of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117000000 which is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a huge </a:t>
            </a:r>
            <a:r>
              <a:rPr sz="1100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variation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100" spc="5" dirty="0">
                <a:solidFill>
                  <a:srgbClr val="FFFFFF"/>
                </a:solidFill>
                <a:latin typeface="Segoe UI"/>
                <a:cs typeface="Segoe UI"/>
              </a:rPr>
              <a:t> 75</a:t>
            </a:r>
            <a:r>
              <a:rPr sz="1050" spc="7" baseline="27777" dirty="0">
                <a:solidFill>
                  <a:srgbClr val="FFFFFF"/>
                </a:solidFill>
                <a:latin typeface="Segoe UI"/>
                <a:cs typeface="Segoe UI"/>
              </a:rPr>
              <a:t>th</a:t>
            </a:r>
            <a:r>
              <a:rPr sz="1050" spc="112" baseline="27777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percentile.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5989" y="3759453"/>
            <a:ext cx="4222115" cy="864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 marR="170180" indent="-1727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48285" algn="l"/>
                <a:tab pos="248920" algn="l"/>
              </a:tabLst>
            </a:pPr>
            <a:r>
              <a:rPr dirty="0"/>
              <a:t>	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Third quartile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AMT_GOODS_PRICE, AMT_CREDIT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is larger </a:t>
            </a:r>
            <a:r>
              <a:rPr sz="1100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as</a:t>
            </a:r>
            <a:r>
              <a:rPr sz="11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compared</a:t>
            </a:r>
            <a:r>
              <a:rPr sz="11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First quartile which</a:t>
            </a:r>
            <a:r>
              <a:rPr sz="11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means</a:t>
            </a:r>
            <a:r>
              <a:rPr sz="11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that</a:t>
            </a:r>
            <a:r>
              <a:rPr sz="11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most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endParaRPr sz="1100">
              <a:latin typeface="Segoe UI"/>
              <a:cs typeface="Segoe UI"/>
            </a:endParaRPr>
          </a:p>
          <a:p>
            <a:pPr marL="210185" marR="4318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Credit amount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of the loan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of customers are present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1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third quartile.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Here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maximum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value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is 4050000 which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varies a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lot </a:t>
            </a:r>
            <a:r>
              <a:rPr sz="1100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from </a:t>
            </a:r>
            <a:r>
              <a:rPr sz="1100" spc="10" dirty="0">
                <a:solidFill>
                  <a:srgbClr val="FFFFFF"/>
                </a:solidFill>
                <a:latin typeface="Segoe UI"/>
                <a:cs typeface="Segoe UI"/>
              </a:rPr>
              <a:t>75</a:t>
            </a:r>
            <a:r>
              <a:rPr sz="1050" spc="15" baseline="27777" dirty="0">
                <a:solidFill>
                  <a:srgbClr val="FFFFFF"/>
                </a:solidFill>
                <a:latin typeface="Segoe UI"/>
                <a:cs typeface="Segoe UI"/>
              </a:rPr>
              <a:t>th</a:t>
            </a:r>
            <a:r>
              <a:rPr sz="1050" spc="112" baseline="27777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percentile.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3289" y="5436209"/>
            <a:ext cx="42525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5588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23520" algn="l"/>
              </a:tabLst>
            </a:pP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DAYS_EMPLOYED</a:t>
            </a:r>
            <a:r>
              <a:rPr sz="11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have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maximum</a:t>
            </a: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value</a:t>
            </a:r>
            <a:r>
              <a:rPr sz="11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11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375000</a:t>
            </a:r>
            <a:r>
              <a:rPr sz="11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,which</a:t>
            </a:r>
            <a:r>
              <a:rPr sz="11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vary</a:t>
            </a: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1100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lot</a:t>
            </a: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1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mean and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Segoe UI"/>
                <a:cs typeface="Segoe UI"/>
              </a:rPr>
              <a:t>75</a:t>
            </a:r>
            <a:r>
              <a:rPr sz="1050" spc="7" baseline="27777" dirty="0">
                <a:solidFill>
                  <a:srgbClr val="FFFFFF"/>
                </a:solidFill>
                <a:latin typeface="Segoe UI"/>
                <a:cs typeface="Segoe UI"/>
              </a:rPr>
              <a:t>th</a:t>
            </a:r>
            <a:r>
              <a:rPr sz="1050" spc="112" baseline="27777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percentile.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22885" indent="-172720">
              <a:lnSpc>
                <a:spcPct val="100000"/>
              </a:lnSpc>
              <a:buFont typeface="Arial MT"/>
              <a:buChar char="•"/>
              <a:tabLst>
                <a:tab pos="223520" algn="l"/>
              </a:tabLst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Visual Representation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by</a:t>
            </a:r>
            <a:r>
              <a:rPr sz="11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Boxplot</a:t>
            </a: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is shown</a:t>
            </a:r>
            <a:endParaRPr sz="1100">
              <a:latin typeface="Segoe UI"/>
              <a:cs typeface="Segoe U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8283" y="309359"/>
            <a:ext cx="10138410" cy="86793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406902" y="415543"/>
            <a:ext cx="4862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3.2</a:t>
            </a:r>
            <a:r>
              <a:rPr sz="2800" b="0" spc="1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Finding</a:t>
            </a:r>
            <a:r>
              <a:rPr sz="2800" b="0" spc="20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and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Analyzing</a:t>
            </a:r>
            <a:r>
              <a:rPr sz="2800" b="0" spc="15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outliers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83907" y="5785103"/>
            <a:ext cx="1690877" cy="40768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004684" y="5850127"/>
            <a:ext cx="84455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latin typeface="Segoe UI"/>
                <a:cs typeface="Segoe UI"/>
              </a:rPr>
              <a:t>AMT_CREDIT</a:t>
            </a:r>
            <a:endParaRPr sz="1050">
              <a:latin typeface="Segoe UI"/>
              <a:cs typeface="Segoe U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852916" y="3864864"/>
            <a:ext cx="2540000" cy="2456180"/>
            <a:chOff x="8852916" y="3864864"/>
            <a:chExt cx="2540000" cy="2456180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2916" y="3864864"/>
              <a:ext cx="2539746" cy="197738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60992" y="5785104"/>
              <a:ext cx="1690877" cy="535685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5465698" y="2082038"/>
            <a:ext cx="3241675" cy="3760470"/>
            <a:chOff x="5465698" y="2082038"/>
            <a:chExt cx="3241675" cy="3760470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4851" y="3867911"/>
              <a:ext cx="2652522" cy="197434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465699" y="2082037"/>
              <a:ext cx="569595" cy="3401695"/>
            </a:xfrm>
            <a:custGeom>
              <a:avLst/>
              <a:gdLst/>
              <a:ahLst/>
              <a:cxnLst/>
              <a:rect l="l" t="t" r="r" b="b"/>
              <a:pathLst>
                <a:path w="569595" h="3401695">
                  <a:moveTo>
                    <a:pt x="569214" y="2939542"/>
                  </a:moveTo>
                  <a:lnTo>
                    <a:pt x="486029" y="2957830"/>
                  </a:lnTo>
                  <a:lnTo>
                    <a:pt x="505993" y="2982582"/>
                  </a:lnTo>
                  <a:lnTo>
                    <a:pt x="0" y="3391789"/>
                  </a:lnTo>
                  <a:lnTo>
                    <a:pt x="7874" y="3401695"/>
                  </a:lnTo>
                  <a:lnTo>
                    <a:pt x="513930" y="2992412"/>
                  </a:lnTo>
                  <a:lnTo>
                    <a:pt x="533908" y="3017139"/>
                  </a:lnTo>
                  <a:lnTo>
                    <a:pt x="553262" y="2974594"/>
                  </a:lnTo>
                  <a:lnTo>
                    <a:pt x="569214" y="2939542"/>
                  </a:lnTo>
                  <a:close/>
                </a:path>
                <a:path w="569595" h="3401695">
                  <a:moveTo>
                    <a:pt x="569341" y="611124"/>
                  </a:moveTo>
                  <a:lnTo>
                    <a:pt x="557403" y="568325"/>
                  </a:lnTo>
                  <a:lnTo>
                    <a:pt x="546481" y="529082"/>
                  </a:lnTo>
                  <a:lnTo>
                    <a:pt x="522935" y="550354"/>
                  </a:lnTo>
                  <a:lnTo>
                    <a:pt x="25400" y="0"/>
                  </a:lnTo>
                  <a:lnTo>
                    <a:pt x="16002" y="8636"/>
                  </a:lnTo>
                  <a:lnTo>
                    <a:pt x="513524" y="558850"/>
                  </a:lnTo>
                  <a:lnTo>
                    <a:pt x="489966" y="580136"/>
                  </a:lnTo>
                  <a:lnTo>
                    <a:pt x="569341" y="611124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582404" y="5850127"/>
            <a:ext cx="113411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latin typeface="Segoe UI"/>
                <a:cs typeface="Segoe UI"/>
              </a:rPr>
              <a:t>DAYS_EMPLOYED</a:t>
            </a:r>
            <a:endParaRPr sz="10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964" y="1837944"/>
            <a:ext cx="10635234" cy="19987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70758" y="2033142"/>
            <a:ext cx="60045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  <a:tab pos="3248660" algn="l"/>
              </a:tabLst>
            </a:pPr>
            <a:r>
              <a:rPr dirty="0"/>
              <a:t>4.	Checking	</a:t>
            </a:r>
            <a:r>
              <a:rPr spc="-5" dirty="0"/>
              <a:t>Imbalance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9412" y="3110483"/>
            <a:ext cx="7110730" cy="3745229"/>
            <a:chOff x="629412" y="3110483"/>
            <a:chExt cx="7110730" cy="374522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12" y="5158739"/>
              <a:ext cx="942606" cy="9441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1647" y="5900923"/>
              <a:ext cx="3694938" cy="9547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40123" y="4006595"/>
              <a:ext cx="1526286" cy="15262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8240" y="3110483"/>
              <a:ext cx="2771393" cy="277139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58981" y="3373170"/>
              <a:ext cx="1664970" cy="1204595"/>
            </a:xfrm>
            <a:custGeom>
              <a:avLst/>
              <a:gdLst/>
              <a:ahLst/>
              <a:cxnLst/>
              <a:rect l="l" t="t" r="r" b="b"/>
              <a:pathLst>
                <a:path w="1664970" h="1204595">
                  <a:moveTo>
                    <a:pt x="677303" y="875334"/>
                  </a:moveTo>
                  <a:lnTo>
                    <a:pt x="0" y="875334"/>
                  </a:lnTo>
                  <a:lnTo>
                    <a:pt x="5473" y="905687"/>
                  </a:lnTo>
                  <a:lnTo>
                    <a:pt x="46405" y="960666"/>
                  </a:lnTo>
                  <a:lnTo>
                    <a:pt x="79895" y="984326"/>
                  </a:lnTo>
                  <a:lnTo>
                    <a:pt x="120777" y="1004785"/>
                  </a:lnTo>
                  <a:lnTo>
                    <a:pt x="168071" y="1021537"/>
                  </a:lnTo>
                  <a:lnTo>
                    <a:pt x="220789" y="1034110"/>
                  </a:lnTo>
                  <a:lnTo>
                    <a:pt x="277977" y="1042009"/>
                  </a:lnTo>
                  <a:lnTo>
                    <a:pt x="338645" y="1044752"/>
                  </a:lnTo>
                  <a:lnTo>
                    <a:pt x="399326" y="1042009"/>
                  </a:lnTo>
                  <a:lnTo>
                    <a:pt x="456501" y="1034110"/>
                  </a:lnTo>
                  <a:lnTo>
                    <a:pt x="509231" y="1021537"/>
                  </a:lnTo>
                  <a:lnTo>
                    <a:pt x="556526" y="1004785"/>
                  </a:lnTo>
                  <a:lnTo>
                    <a:pt x="597408" y="984326"/>
                  </a:lnTo>
                  <a:lnTo>
                    <a:pt x="630897" y="960666"/>
                  </a:lnTo>
                  <a:lnTo>
                    <a:pt x="671817" y="905687"/>
                  </a:lnTo>
                  <a:lnTo>
                    <a:pt x="677303" y="875334"/>
                  </a:lnTo>
                  <a:close/>
                </a:path>
                <a:path w="1664970" h="1204595">
                  <a:moveTo>
                    <a:pt x="1664970" y="555294"/>
                  </a:moveTo>
                  <a:lnTo>
                    <a:pt x="1630768" y="541197"/>
                  </a:lnTo>
                  <a:lnTo>
                    <a:pt x="1413814" y="451777"/>
                  </a:lnTo>
                  <a:lnTo>
                    <a:pt x="1269949" y="392480"/>
                  </a:lnTo>
                  <a:lnTo>
                    <a:pt x="1263497" y="349148"/>
                  </a:lnTo>
                  <a:lnTo>
                    <a:pt x="1246505" y="309524"/>
                  </a:lnTo>
                  <a:lnTo>
                    <a:pt x="1220063" y="275475"/>
                  </a:lnTo>
                  <a:lnTo>
                    <a:pt x="1185278" y="248856"/>
                  </a:lnTo>
                  <a:lnTo>
                    <a:pt x="1185278" y="84709"/>
                  </a:lnTo>
                  <a:lnTo>
                    <a:pt x="1178636" y="51714"/>
                  </a:lnTo>
                  <a:lnTo>
                    <a:pt x="1160487" y="24790"/>
                  </a:lnTo>
                  <a:lnTo>
                    <a:pt x="1157058" y="22479"/>
                  </a:lnTo>
                  <a:lnTo>
                    <a:pt x="1157058" y="395312"/>
                  </a:lnTo>
                  <a:lnTo>
                    <a:pt x="1152626" y="417296"/>
                  </a:lnTo>
                  <a:lnTo>
                    <a:pt x="1140536" y="435241"/>
                  </a:lnTo>
                  <a:lnTo>
                    <a:pt x="1122591" y="447344"/>
                  </a:lnTo>
                  <a:lnTo>
                    <a:pt x="1100620" y="451777"/>
                  </a:lnTo>
                  <a:lnTo>
                    <a:pt x="1078649" y="447344"/>
                  </a:lnTo>
                  <a:lnTo>
                    <a:pt x="1060704" y="435241"/>
                  </a:lnTo>
                  <a:lnTo>
                    <a:pt x="1048613" y="417296"/>
                  </a:lnTo>
                  <a:lnTo>
                    <a:pt x="1044181" y="395312"/>
                  </a:lnTo>
                  <a:lnTo>
                    <a:pt x="1048613" y="373329"/>
                  </a:lnTo>
                  <a:lnTo>
                    <a:pt x="1060704" y="355384"/>
                  </a:lnTo>
                  <a:lnTo>
                    <a:pt x="1078649" y="343281"/>
                  </a:lnTo>
                  <a:lnTo>
                    <a:pt x="1100620" y="338836"/>
                  </a:lnTo>
                  <a:lnTo>
                    <a:pt x="1122591" y="343281"/>
                  </a:lnTo>
                  <a:lnTo>
                    <a:pt x="1140536" y="355384"/>
                  </a:lnTo>
                  <a:lnTo>
                    <a:pt x="1152626" y="373329"/>
                  </a:lnTo>
                  <a:lnTo>
                    <a:pt x="1157058" y="395312"/>
                  </a:lnTo>
                  <a:lnTo>
                    <a:pt x="1157058" y="22479"/>
                  </a:lnTo>
                  <a:lnTo>
                    <a:pt x="1133576" y="6642"/>
                  </a:lnTo>
                  <a:lnTo>
                    <a:pt x="1100620" y="0"/>
                  </a:lnTo>
                  <a:lnTo>
                    <a:pt x="1067663" y="6642"/>
                  </a:lnTo>
                  <a:lnTo>
                    <a:pt x="1040752" y="24790"/>
                  </a:lnTo>
                  <a:lnTo>
                    <a:pt x="1022616" y="51714"/>
                  </a:lnTo>
                  <a:lnTo>
                    <a:pt x="1015961" y="84709"/>
                  </a:lnTo>
                  <a:lnTo>
                    <a:pt x="1015885" y="248856"/>
                  </a:lnTo>
                  <a:lnTo>
                    <a:pt x="1007071" y="254317"/>
                  </a:lnTo>
                  <a:lnTo>
                    <a:pt x="998537" y="260362"/>
                  </a:lnTo>
                  <a:lnTo>
                    <a:pt x="990409" y="266928"/>
                  </a:lnTo>
                  <a:lnTo>
                    <a:pt x="982675" y="273989"/>
                  </a:lnTo>
                  <a:lnTo>
                    <a:pt x="871397" y="228104"/>
                  </a:lnTo>
                  <a:lnTo>
                    <a:pt x="333590" y="6350"/>
                  </a:lnTo>
                  <a:lnTo>
                    <a:pt x="300418" y="965"/>
                  </a:lnTo>
                  <a:lnTo>
                    <a:pt x="268833" y="8470"/>
                  </a:lnTo>
                  <a:lnTo>
                    <a:pt x="242354" y="27266"/>
                  </a:lnTo>
                  <a:lnTo>
                    <a:pt x="224497" y="55765"/>
                  </a:lnTo>
                  <a:lnTo>
                    <a:pt x="219049" y="87236"/>
                  </a:lnTo>
                  <a:lnTo>
                    <a:pt x="225259" y="117487"/>
                  </a:lnTo>
                  <a:lnTo>
                    <a:pt x="241871" y="143510"/>
                  </a:lnTo>
                  <a:lnTo>
                    <a:pt x="267652" y="162267"/>
                  </a:lnTo>
                  <a:lnTo>
                    <a:pt x="104749" y="790625"/>
                  </a:lnTo>
                  <a:lnTo>
                    <a:pt x="221373" y="790625"/>
                  </a:lnTo>
                  <a:lnTo>
                    <a:pt x="338645" y="337985"/>
                  </a:lnTo>
                  <a:lnTo>
                    <a:pt x="455930" y="790625"/>
                  </a:lnTo>
                  <a:lnTo>
                    <a:pt x="572554" y="790625"/>
                  </a:lnTo>
                  <a:lnTo>
                    <a:pt x="455269" y="337985"/>
                  </a:lnTo>
                  <a:lnTo>
                    <a:pt x="426796" y="228104"/>
                  </a:lnTo>
                  <a:lnTo>
                    <a:pt x="936942" y="438467"/>
                  </a:lnTo>
                  <a:lnTo>
                    <a:pt x="948690" y="469823"/>
                  </a:lnTo>
                  <a:lnTo>
                    <a:pt x="966165" y="498017"/>
                  </a:lnTo>
                  <a:lnTo>
                    <a:pt x="988783" y="522274"/>
                  </a:lnTo>
                  <a:lnTo>
                    <a:pt x="1015961" y="541832"/>
                  </a:lnTo>
                  <a:lnTo>
                    <a:pt x="1015961" y="1204302"/>
                  </a:lnTo>
                  <a:lnTo>
                    <a:pt x="1185278" y="1034973"/>
                  </a:lnTo>
                  <a:lnTo>
                    <a:pt x="1185278" y="541832"/>
                  </a:lnTo>
                  <a:lnTo>
                    <a:pt x="1186294" y="541197"/>
                  </a:lnTo>
                  <a:lnTo>
                    <a:pt x="1535226" y="685038"/>
                  </a:lnTo>
                  <a:lnTo>
                    <a:pt x="1664970" y="555294"/>
                  </a:lnTo>
                  <a:close/>
                </a:path>
              </a:pathLst>
            </a:custGeom>
            <a:solidFill>
              <a:srgbClr val="FFFFFF">
                <a:alpha val="8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</TotalTime>
  <Words>3139</Words>
  <Application>Microsoft Office PowerPoint</Application>
  <PresentationFormat>Widescreen</PresentationFormat>
  <Paragraphs>318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Arial</vt:lpstr>
      <vt:lpstr>Arial MT</vt:lpstr>
      <vt:lpstr>Calibri</vt:lpstr>
      <vt:lpstr>Cambria</vt:lpstr>
      <vt:lpstr>Palatino Linotype</vt:lpstr>
      <vt:lpstr>Rockwell</vt:lpstr>
      <vt:lpstr>Segoe UI</vt:lpstr>
      <vt:lpstr>Segoe UI Light</vt:lpstr>
      <vt:lpstr>Segoe UI Semibold</vt:lpstr>
      <vt:lpstr>Times New Roman</vt:lpstr>
      <vt:lpstr>Wingdings</vt:lpstr>
      <vt:lpstr>Office Theme</vt:lpstr>
      <vt:lpstr>Banking Loan CASE STUDY</vt:lpstr>
      <vt:lpstr>Introduction</vt:lpstr>
      <vt:lpstr>Steps Involved</vt:lpstr>
      <vt:lpstr>2.Loading Data / EDA</vt:lpstr>
      <vt:lpstr>EDA ANALYSIS</vt:lpstr>
      <vt:lpstr>3.Analysis</vt:lpstr>
      <vt:lpstr>3.1 Data Types Conversion's for better understanding of Variables</vt:lpstr>
      <vt:lpstr>3.2 Finding and Analyzing outliers</vt:lpstr>
      <vt:lpstr>4. Checking Imbalance</vt:lpstr>
      <vt:lpstr>4.1 Checking Data Imbalance for Target Variable</vt:lpstr>
      <vt:lpstr>5.Univariante Analysis  Categorical</vt:lpstr>
      <vt:lpstr>5.1 Gender/Age Group with respect to Target variables</vt:lpstr>
      <vt:lpstr>5.2 CONTRACT/INCOME Type with respect to Target variables</vt:lpstr>
      <vt:lpstr>5.3 Education/Family Type with respect to Target variables</vt:lpstr>
      <vt:lpstr>5.3 Occupation/Income Range with respect to Target variables</vt:lpstr>
      <vt:lpstr>5.3 Housing Type/Credit Range with respect to Target variables</vt:lpstr>
      <vt:lpstr>6.Univariante Analysis  Numerical</vt:lpstr>
      <vt:lpstr>6.1 Annuity/Credit with respect to Target variables</vt:lpstr>
      <vt:lpstr>6.2 Goods Price/ Amt Income with respect to Target variables</vt:lpstr>
      <vt:lpstr>6.3 Points To Conclude</vt:lpstr>
      <vt:lpstr>7. Bivariate Analysis  Numerical V/s Categorical</vt:lpstr>
      <vt:lpstr>7.1 Income_Amount Vs Education_Status Vs FAMILY_Status among Target Variables</vt:lpstr>
      <vt:lpstr>7.2 Credit Vs Education_Status Vs FAMILY_Status among Target Variables</vt:lpstr>
      <vt:lpstr>8. Bivariate Analysis  Categorical V/s Categorical</vt:lpstr>
      <vt:lpstr>PowerPoint Presentation</vt:lpstr>
      <vt:lpstr>PowerPoint Presentation</vt:lpstr>
      <vt:lpstr>8.Correlation’s</vt:lpstr>
      <vt:lpstr>Points to Mark:</vt:lpstr>
      <vt:lpstr>8.2 Correlations between numerical variables using "Heatmap's"</vt:lpstr>
      <vt:lpstr>8.2 Correlations between numerical variables using "Heatmap's"</vt:lpstr>
      <vt:lpstr>9. Top 10 Correlation’s</vt:lpstr>
      <vt:lpstr>9.1 Correlation Remarks</vt:lpstr>
      <vt:lpstr>10. Loan  Distributions and  Purposes</vt:lpstr>
      <vt:lpstr>10.1 Percentage of `NAME_CONTRACT_STATUS` and `NAME_CLIENT_TYPE`</vt:lpstr>
      <vt:lpstr>10.2 CONTRACT_STATUS V/s LOAN_PURPOSE</vt:lpstr>
      <vt:lpstr>10.3 TARGET V/s LOAN_PURPOSE</vt:lpstr>
      <vt:lpstr>10.4 AMT_CREDIT vs NAME_HOUSING_TYPE</vt:lpstr>
      <vt:lpstr>Conclusions</vt:lpstr>
      <vt:lpstr>Final Insights</vt:lpstr>
      <vt:lpstr>Final Insights</vt:lpstr>
      <vt:lpstr>Final Insights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EDA CASE STUDY</dc:title>
  <dc:creator>Rakesh Yadav</dc:creator>
  <cp:lastModifiedBy>as251570@gmail.com</cp:lastModifiedBy>
  <cp:revision>1</cp:revision>
  <dcterms:created xsi:type="dcterms:W3CDTF">2023-02-17T08:56:04Z</dcterms:created>
  <dcterms:modified xsi:type="dcterms:W3CDTF">2023-02-17T09:27:22Z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2021-02-28T00:00:00Z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2023-02-17T00:00:00Z</vt:filetime>
  </property>
</Properties>
</file>